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18" r:id="rId4"/>
    <p:sldId id="259" r:id="rId5"/>
    <p:sldId id="257" r:id="rId6"/>
    <p:sldId id="260" r:id="rId7"/>
    <p:sldId id="261" r:id="rId8"/>
    <p:sldId id="262" r:id="rId9"/>
    <p:sldId id="264" r:id="rId10"/>
    <p:sldId id="263" r:id="rId11"/>
    <p:sldId id="267" r:id="rId12"/>
    <p:sldId id="268" r:id="rId13"/>
    <p:sldId id="266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7" r:id="rId23"/>
    <p:sldId id="319" r:id="rId24"/>
    <p:sldId id="278" r:id="rId25"/>
    <p:sldId id="265" r:id="rId26"/>
    <p:sldId id="279" r:id="rId2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lnSpc>
        <a:spcPct val="80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Gill Sans" pitchFamily="34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Gill Sans" pitchFamily="34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Gill Sans" pitchFamily="34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Gill Sans" pitchFamily="34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Gill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CC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9DBFD-B5D2-4660-9D48-9FE22669410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652B38B-4676-47CE-9E43-1C32DB624888}">
      <dgm:prSet phldrT="[Text]"/>
      <dgm:spPr>
        <a:solidFill>
          <a:srgbClr val="003399"/>
        </a:solidFill>
      </dgm:spPr>
      <dgm:t>
        <a:bodyPr/>
        <a:lstStyle/>
        <a:p>
          <a:r>
            <a:rPr lang="de-DE" dirty="0" err="1"/>
            <a:t>Slag</a:t>
          </a:r>
          <a:endParaRPr lang="de-DE" dirty="0"/>
        </a:p>
      </dgm:t>
    </dgm:pt>
    <dgm:pt modelId="{1E8848C7-5055-4696-BC44-439DA2D0A93F}" type="parTrans" cxnId="{718D90E2-B48D-4B91-9BD4-C015392C073E}">
      <dgm:prSet/>
      <dgm:spPr/>
      <dgm:t>
        <a:bodyPr/>
        <a:lstStyle/>
        <a:p>
          <a:endParaRPr lang="de-DE"/>
        </a:p>
      </dgm:t>
    </dgm:pt>
    <dgm:pt modelId="{F1353A0A-2C5F-4B9E-BFD8-D0C0860EC0F6}" type="sibTrans" cxnId="{718D90E2-B48D-4B91-9BD4-C015392C073E}">
      <dgm:prSet/>
      <dgm:spPr/>
      <dgm:t>
        <a:bodyPr/>
        <a:lstStyle/>
        <a:p>
          <a:endParaRPr lang="de-DE"/>
        </a:p>
      </dgm:t>
    </dgm:pt>
    <dgm:pt modelId="{F7861A9C-3759-4AF4-8C24-4D2E4FAD5ABF}">
      <dgm:prSet phldrT="[Text]"/>
      <dgm:spPr>
        <a:solidFill>
          <a:srgbClr val="FFCC33"/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+</a:t>
          </a:r>
          <a:r>
            <a:rPr lang="de-DE" dirty="0" err="1">
              <a:solidFill>
                <a:schemeClr val="bg2"/>
              </a:solidFill>
            </a:rPr>
            <a:t>CaO</a:t>
          </a:r>
          <a:r>
            <a:rPr lang="de-DE" dirty="0">
              <a:solidFill>
                <a:schemeClr val="bg2"/>
              </a:solidFill>
            </a:rPr>
            <a:t> and O</a:t>
          </a:r>
          <a:r>
            <a:rPr lang="de-DE" baseline="-25000" dirty="0">
              <a:solidFill>
                <a:schemeClr val="bg2"/>
              </a:solidFill>
            </a:rPr>
            <a:t>2</a:t>
          </a:r>
        </a:p>
      </dgm:t>
    </dgm:pt>
    <dgm:pt modelId="{7CA66318-CBC0-45F5-9841-04497FF49B0A}" type="parTrans" cxnId="{1883DAA6-A8BB-468D-B63C-91EDF3C39DE5}">
      <dgm:prSet/>
      <dgm:spPr/>
      <dgm:t>
        <a:bodyPr/>
        <a:lstStyle/>
        <a:p>
          <a:endParaRPr lang="de-DE"/>
        </a:p>
      </dgm:t>
    </dgm:pt>
    <dgm:pt modelId="{B28119B6-E193-4B38-B647-62D9CCC79206}" type="sibTrans" cxnId="{1883DAA6-A8BB-468D-B63C-91EDF3C39DE5}">
      <dgm:prSet/>
      <dgm:spPr/>
      <dgm:t>
        <a:bodyPr/>
        <a:lstStyle/>
        <a:p>
          <a:endParaRPr lang="de-DE"/>
        </a:p>
      </dgm:t>
    </dgm:pt>
    <dgm:pt modelId="{8F90E92F-4279-4DBA-8C62-F73BB90CB2B1}">
      <dgm:prSet phldrT="[Text]"/>
      <dgm:spPr>
        <a:solidFill>
          <a:srgbClr val="66CCFF"/>
        </a:solidFill>
      </dgm:spPr>
      <dgm:t>
        <a:bodyPr/>
        <a:lstStyle/>
        <a:p>
          <a:r>
            <a:rPr lang="de-DE" dirty="0">
              <a:solidFill>
                <a:schemeClr val="bg2"/>
              </a:solidFill>
            </a:rPr>
            <a:t>Acid </a:t>
          </a:r>
          <a:r>
            <a:rPr lang="de-DE" dirty="0" err="1">
              <a:solidFill>
                <a:schemeClr val="bg2"/>
              </a:solidFill>
            </a:rPr>
            <a:t>leaching</a:t>
          </a:r>
          <a:endParaRPr lang="de-DE" dirty="0">
            <a:solidFill>
              <a:schemeClr val="bg2"/>
            </a:solidFill>
          </a:endParaRPr>
        </a:p>
      </dgm:t>
    </dgm:pt>
    <dgm:pt modelId="{820FC09C-B31B-4C30-808F-9FA989BC6881}" type="parTrans" cxnId="{58952FD0-0693-4364-92CA-EF3A2CD327F2}">
      <dgm:prSet/>
      <dgm:spPr/>
      <dgm:t>
        <a:bodyPr/>
        <a:lstStyle/>
        <a:p>
          <a:endParaRPr lang="de-DE"/>
        </a:p>
      </dgm:t>
    </dgm:pt>
    <dgm:pt modelId="{D8669C55-57C1-4C74-9143-67CEA54E51D1}" type="sibTrans" cxnId="{58952FD0-0693-4364-92CA-EF3A2CD327F2}">
      <dgm:prSet/>
      <dgm:spPr/>
      <dgm:t>
        <a:bodyPr/>
        <a:lstStyle/>
        <a:p>
          <a:endParaRPr lang="de-DE"/>
        </a:p>
      </dgm:t>
    </dgm:pt>
    <dgm:pt modelId="{1214EE36-7C23-4A7C-AEDF-FDADE49A6B6D}" type="pres">
      <dgm:prSet presAssocID="{4999DBFD-B5D2-4660-9D48-9FE226694107}" presName="Name0" presStyleCnt="0">
        <dgm:presLayoutVars>
          <dgm:dir/>
          <dgm:animLvl val="lvl"/>
          <dgm:resizeHandles val="exact"/>
        </dgm:presLayoutVars>
      </dgm:prSet>
      <dgm:spPr/>
    </dgm:pt>
    <dgm:pt modelId="{E237D4FC-DEA5-4C45-BEE9-1CED502601B1}" type="pres">
      <dgm:prSet presAssocID="{C652B38B-4676-47CE-9E43-1C32DB6248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3A27493-3BBC-492E-90D9-FFF6E8151C82}" type="pres">
      <dgm:prSet presAssocID="{F1353A0A-2C5F-4B9E-BFD8-D0C0860EC0F6}" presName="parTxOnlySpace" presStyleCnt="0"/>
      <dgm:spPr/>
    </dgm:pt>
    <dgm:pt modelId="{B5BEFCA9-B199-4B35-8523-8B30D00B98D3}" type="pres">
      <dgm:prSet presAssocID="{F7861A9C-3759-4AF4-8C24-4D2E4FAD5AB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63C6805-4AA6-44D7-8B92-57324E8F97C9}" type="pres">
      <dgm:prSet presAssocID="{B28119B6-E193-4B38-B647-62D9CCC79206}" presName="parTxOnlySpace" presStyleCnt="0"/>
      <dgm:spPr/>
    </dgm:pt>
    <dgm:pt modelId="{6FBD08E3-B47E-4CD5-983A-2AC9C350FF6A}" type="pres">
      <dgm:prSet presAssocID="{8F90E92F-4279-4DBA-8C62-F73BB90CB2B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25BDC0C-2467-42E0-974D-0B44A16CE2A1}" type="presOf" srcId="{F7861A9C-3759-4AF4-8C24-4D2E4FAD5ABF}" destId="{B5BEFCA9-B199-4B35-8523-8B30D00B98D3}" srcOrd="0" destOrd="0" presId="urn:microsoft.com/office/officeart/2005/8/layout/chevron1"/>
    <dgm:cxn modelId="{2BD3362A-77F7-46CB-9B15-1B2C23F10238}" type="presOf" srcId="{8F90E92F-4279-4DBA-8C62-F73BB90CB2B1}" destId="{6FBD08E3-B47E-4CD5-983A-2AC9C350FF6A}" srcOrd="0" destOrd="0" presId="urn:microsoft.com/office/officeart/2005/8/layout/chevron1"/>
    <dgm:cxn modelId="{1883DAA6-A8BB-468D-B63C-91EDF3C39DE5}" srcId="{4999DBFD-B5D2-4660-9D48-9FE226694107}" destId="{F7861A9C-3759-4AF4-8C24-4D2E4FAD5ABF}" srcOrd="1" destOrd="0" parTransId="{7CA66318-CBC0-45F5-9841-04497FF49B0A}" sibTransId="{B28119B6-E193-4B38-B647-62D9CCC79206}"/>
    <dgm:cxn modelId="{C7E670CD-C1AE-4959-BB16-5D15FEF4CCE8}" type="presOf" srcId="{C652B38B-4676-47CE-9E43-1C32DB624888}" destId="{E237D4FC-DEA5-4C45-BEE9-1CED502601B1}" srcOrd="0" destOrd="0" presId="urn:microsoft.com/office/officeart/2005/8/layout/chevron1"/>
    <dgm:cxn modelId="{58952FD0-0693-4364-92CA-EF3A2CD327F2}" srcId="{4999DBFD-B5D2-4660-9D48-9FE226694107}" destId="{8F90E92F-4279-4DBA-8C62-F73BB90CB2B1}" srcOrd="2" destOrd="0" parTransId="{820FC09C-B31B-4C30-808F-9FA989BC6881}" sibTransId="{D8669C55-57C1-4C74-9143-67CEA54E51D1}"/>
    <dgm:cxn modelId="{CF472AD5-8DC4-4B46-BCF8-18F19DF40A4E}" type="presOf" srcId="{4999DBFD-B5D2-4660-9D48-9FE226694107}" destId="{1214EE36-7C23-4A7C-AEDF-FDADE49A6B6D}" srcOrd="0" destOrd="0" presId="urn:microsoft.com/office/officeart/2005/8/layout/chevron1"/>
    <dgm:cxn modelId="{718D90E2-B48D-4B91-9BD4-C015392C073E}" srcId="{4999DBFD-B5D2-4660-9D48-9FE226694107}" destId="{C652B38B-4676-47CE-9E43-1C32DB624888}" srcOrd="0" destOrd="0" parTransId="{1E8848C7-5055-4696-BC44-439DA2D0A93F}" sibTransId="{F1353A0A-2C5F-4B9E-BFD8-D0C0860EC0F6}"/>
    <dgm:cxn modelId="{002A5435-AE86-4C65-9326-2C8C9739BA04}" type="presParOf" srcId="{1214EE36-7C23-4A7C-AEDF-FDADE49A6B6D}" destId="{E237D4FC-DEA5-4C45-BEE9-1CED502601B1}" srcOrd="0" destOrd="0" presId="urn:microsoft.com/office/officeart/2005/8/layout/chevron1"/>
    <dgm:cxn modelId="{B9C39B92-6382-4C59-87F8-9122F8691FFA}" type="presParOf" srcId="{1214EE36-7C23-4A7C-AEDF-FDADE49A6B6D}" destId="{43A27493-3BBC-492E-90D9-FFF6E8151C82}" srcOrd="1" destOrd="0" presId="urn:microsoft.com/office/officeart/2005/8/layout/chevron1"/>
    <dgm:cxn modelId="{B55977E2-04CF-4B33-9480-2C0F79BB1126}" type="presParOf" srcId="{1214EE36-7C23-4A7C-AEDF-FDADE49A6B6D}" destId="{B5BEFCA9-B199-4B35-8523-8B30D00B98D3}" srcOrd="2" destOrd="0" presId="urn:microsoft.com/office/officeart/2005/8/layout/chevron1"/>
    <dgm:cxn modelId="{88454EF0-5A0D-43F7-8500-4B5DEECAA9A8}" type="presParOf" srcId="{1214EE36-7C23-4A7C-AEDF-FDADE49A6B6D}" destId="{563C6805-4AA6-44D7-8B92-57324E8F97C9}" srcOrd="3" destOrd="0" presId="urn:microsoft.com/office/officeart/2005/8/layout/chevron1"/>
    <dgm:cxn modelId="{BB8260E8-B3B8-42D2-8E86-B38F0B67BE7C}" type="presParOf" srcId="{1214EE36-7C23-4A7C-AEDF-FDADE49A6B6D}" destId="{6FBD08E3-B47E-4CD5-983A-2AC9C350FF6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D4FC-DEA5-4C45-BEE9-1CED502601B1}">
      <dsp:nvSpPr>
        <dsp:cNvPr id="0" name=""/>
        <dsp:cNvSpPr/>
      </dsp:nvSpPr>
      <dsp:spPr>
        <a:xfrm>
          <a:off x="2451" y="608621"/>
          <a:ext cx="2986717" cy="1194687"/>
        </a:xfrm>
        <a:prstGeom prst="chevron">
          <a:avLst/>
        </a:prstGeom>
        <a:solidFill>
          <a:srgbClr val="00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 err="1"/>
            <a:t>Slag</a:t>
          </a:r>
          <a:endParaRPr lang="de-DE" sz="3700" kern="1200" dirty="0"/>
        </a:p>
      </dsp:txBody>
      <dsp:txXfrm>
        <a:off x="599795" y="608621"/>
        <a:ext cx="1792030" cy="1194687"/>
      </dsp:txXfrm>
    </dsp:sp>
    <dsp:sp modelId="{B5BEFCA9-B199-4B35-8523-8B30D00B98D3}">
      <dsp:nvSpPr>
        <dsp:cNvPr id="0" name=""/>
        <dsp:cNvSpPr/>
      </dsp:nvSpPr>
      <dsp:spPr>
        <a:xfrm>
          <a:off x="2690497" y="608621"/>
          <a:ext cx="2986717" cy="1194687"/>
        </a:xfrm>
        <a:prstGeom prst="chevron">
          <a:avLst/>
        </a:prstGeom>
        <a:solidFill>
          <a:srgbClr val="FF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>
              <a:solidFill>
                <a:schemeClr val="bg2"/>
              </a:solidFill>
            </a:rPr>
            <a:t>+</a:t>
          </a:r>
          <a:r>
            <a:rPr lang="de-DE" sz="3700" kern="1200" dirty="0" err="1">
              <a:solidFill>
                <a:schemeClr val="bg2"/>
              </a:solidFill>
            </a:rPr>
            <a:t>CaO</a:t>
          </a:r>
          <a:r>
            <a:rPr lang="de-DE" sz="3700" kern="1200" dirty="0">
              <a:solidFill>
                <a:schemeClr val="bg2"/>
              </a:solidFill>
            </a:rPr>
            <a:t> and O</a:t>
          </a:r>
          <a:r>
            <a:rPr lang="de-DE" sz="3700" kern="1200" baseline="-25000" dirty="0">
              <a:solidFill>
                <a:schemeClr val="bg2"/>
              </a:solidFill>
            </a:rPr>
            <a:t>2</a:t>
          </a:r>
        </a:p>
      </dsp:txBody>
      <dsp:txXfrm>
        <a:off x="3287841" y="608621"/>
        <a:ext cx="1792030" cy="1194687"/>
      </dsp:txXfrm>
    </dsp:sp>
    <dsp:sp modelId="{6FBD08E3-B47E-4CD5-983A-2AC9C350FF6A}">
      <dsp:nvSpPr>
        <dsp:cNvPr id="0" name=""/>
        <dsp:cNvSpPr/>
      </dsp:nvSpPr>
      <dsp:spPr>
        <a:xfrm>
          <a:off x="5378543" y="608621"/>
          <a:ext cx="2986717" cy="1194687"/>
        </a:xfrm>
        <a:prstGeom prst="chevron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 dirty="0">
              <a:solidFill>
                <a:schemeClr val="bg2"/>
              </a:solidFill>
            </a:rPr>
            <a:t>Acid </a:t>
          </a:r>
          <a:r>
            <a:rPr lang="de-DE" sz="3700" kern="1200" dirty="0" err="1">
              <a:solidFill>
                <a:schemeClr val="bg2"/>
              </a:solidFill>
            </a:rPr>
            <a:t>leaching</a:t>
          </a:r>
          <a:endParaRPr lang="de-DE" sz="3700" kern="1200" dirty="0">
            <a:solidFill>
              <a:schemeClr val="bg2"/>
            </a:solidFill>
          </a:endParaRPr>
        </a:p>
      </dsp:txBody>
      <dsp:txXfrm>
        <a:off x="5975887" y="608621"/>
        <a:ext cx="1792030" cy="119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>
              <a:defRPr/>
            </a:pPr>
            <a:endParaRPr lang="de-DE" altLang="de-DE" sz="1800" dirty="0">
              <a:latin typeface="Arial" panose="020B0604020202020204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28600" y="6096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800" dirty="0">
              <a:latin typeface="Arial" panose="020B0604020202020204" pitchFamily="34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28600" y="6172200"/>
            <a:ext cx="8915400" cy="541338"/>
            <a:chOff x="144" y="3888"/>
            <a:chExt cx="5616" cy="341"/>
          </a:xfrm>
        </p:grpSpPr>
        <p:pic>
          <p:nvPicPr>
            <p:cNvPr id="7" name="Picture 8" descr="GTT_SOL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88"/>
              <a:ext cx="43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864" y="3984"/>
              <a:ext cx="4896" cy="192"/>
              <a:chOff x="864" y="3984"/>
              <a:chExt cx="4896" cy="192"/>
            </a:xfrm>
          </p:grpSpPr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864" y="4080"/>
                <a:ext cx="4896" cy="4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9pPr>
              </a:lstStyle>
              <a:p>
                <a:pPr>
                  <a:defRPr/>
                </a:pPr>
                <a:endParaRPr lang="de-DE" altLang="de-D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11"/>
              <p:cNvSpPr>
                <a:spLocks noChangeArrowheads="1"/>
              </p:cNvSpPr>
              <p:nvPr/>
            </p:nvSpPr>
            <p:spPr bwMode="auto">
              <a:xfrm>
                <a:off x="864" y="3984"/>
                <a:ext cx="4896" cy="48"/>
              </a:xfrm>
              <a:prstGeom prst="rect">
                <a:avLst/>
              </a:pr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9pPr>
              </a:lstStyle>
              <a:p>
                <a:pPr>
                  <a:defRPr/>
                </a:pPr>
                <a:endParaRPr lang="de-DE" altLang="de-D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864" y="4128"/>
                <a:ext cx="4896" cy="48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9pPr>
              </a:lstStyle>
              <a:p>
                <a:pPr>
                  <a:defRPr/>
                </a:pPr>
                <a:endParaRPr lang="de-DE" altLang="de-D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864" y="4032"/>
                <a:ext cx="4896" cy="48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Gill Sans" pitchFamily="34" charset="0"/>
                  </a:defRPr>
                </a:lvl9pPr>
              </a:lstStyle>
              <a:p>
                <a:pPr>
                  <a:defRPr/>
                </a:pPr>
                <a:endParaRPr lang="de-DE" altLang="de-DE" sz="18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86800" cy="121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Mastertitelformat bearbeiten</a:t>
            </a:r>
            <a:endParaRPr lang="de-DE" altLang="de-DE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636912"/>
            <a:ext cx="8686800" cy="3382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DE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29081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67464" cy="1038944"/>
          </a:xfrm>
        </p:spPr>
        <p:txBody>
          <a:bodyPr/>
          <a:lstStyle>
            <a:lvl1pPr>
              <a:defRPr u="none">
                <a:solidFill>
                  <a:srgbClr val="003399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47800"/>
            <a:ext cx="8367464" cy="4572000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rgbClr val="003399"/>
                </a:solidFill>
              </a:defRPr>
            </a:lvl2pPr>
            <a:lvl3pPr>
              <a:defRPr>
                <a:solidFill>
                  <a:srgbClr val="003399"/>
                </a:solidFill>
              </a:defRPr>
            </a:lvl3pPr>
            <a:lvl4pPr>
              <a:defRPr>
                <a:solidFill>
                  <a:srgbClr val="003399"/>
                </a:solidFill>
              </a:defRPr>
            </a:lvl4pPr>
            <a:lvl5pPr>
              <a:defRPr>
                <a:solidFill>
                  <a:srgbClr val="003399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37271" y="6446841"/>
            <a:ext cx="634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3200D-5936-472F-AE4D-422F8E636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45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37271" y="6446841"/>
            <a:ext cx="634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3200D-5936-472F-AE4D-422F8E636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3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37271" y="6446841"/>
            <a:ext cx="634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3200D-5936-472F-AE4D-422F8E636B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04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GTT_SOL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6858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6"/>
          <p:cNvGrpSpPr>
            <a:grpSpLocks/>
          </p:cNvGrpSpPr>
          <p:nvPr/>
        </p:nvGrpSpPr>
        <p:grpSpPr bwMode="auto">
          <a:xfrm>
            <a:off x="1371600" y="6324600"/>
            <a:ext cx="7772400" cy="200744"/>
            <a:chOff x="864" y="3984"/>
            <a:chExt cx="4896" cy="192"/>
          </a:xfrm>
        </p:grpSpPr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864" y="4080"/>
              <a:ext cx="4896" cy="4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9pPr>
            </a:lstStyle>
            <a:p>
              <a:pPr>
                <a:defRPr/>
              </a:pPr>
              <a:endParaRPr lang="de-DE" altLang="de-DE" sz="1800" dirty="0">
                <a:latin typeface="Arial" panose="020B0604020202020204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864" y="3984"/>
              <a:ext cx="4896" cy="4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9pPr>
            </a:lstStyle>
            <a:p>
              <a:pPr>
                <a:defRPr/>
              </a:pPr>
              <a:endParaRPr lang="de-DE" altLang="de-DE" sz="1800" dirty="0">
                <a:latin typeface="Arial" panose="020B0604020202020204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864" y="4128"/>
              <a:ext cx="4896" cy="4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9pPr>
            </a:lstStyle>
            <a:p>
              <a:pPr>
                <a:defRPr/>
              </a:pPr>
              <a:endParaRPr lang="de-DE" altLang="de-DE" sz="1800" dirty="0">
                <a:latin typeface="Arial" panose="020B0604020202020204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864" y="4032"/>
              <a:ext cx="4896" cy="48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ill San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Gill Sans" pitchFamily="34" charset="0"/>
                </a:defRPr>
              </a:lvl9pPr>
            </a:lstStyle>
            <a:p>
              <a:pPr>
                <a:defRPr/>
              </a:pPr>
              <a:endParaRPr lang="de-DE" altLang="de-DE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0" y="152404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ill Sans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de-DE" altLang="de-DE" sz="1000" b="1" dirty="0">
                <a:solidFill>
                  <a:srgbClr val="003399"/>
                </a:solidFill>
                <a:latin typeface="Arial" panose="020B0604020202020204" pitchFamily="34" charset="0"/>
              </a:rPr>
              <a:t>GTT-Technologies</a:t>
            </a:r>
            <a:endParaRPr lang="de-DE" altLang="de-DE" sz="10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396875"/>
            <a:ext cx="843947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9" y="1447800"/>
            <a:ext cx="84394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737271" y="6446841"/>
            <a:ext cx="634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3200D-5936-472F-AE4D-422F8E636BB6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308306" y="652534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Moritz </a:t>
            </a:r>
            <a:r>
              <a:rPr lang="de-DE" sz="18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Baben</a:t>
            </a:r>
          </a:p>
        </p:txBody>
      </p:sp>
    </p:spTree>
    <p:extLst>
      <p:ext uri="{BB962C8B-B14F-4D97-AF65-F5344CB8AC3E}">
        <p14:creationId xmlns:p14="http://schemas.microsoft.com/office/powerpoint/2010/main" val="58815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u="none">
          <a:solidFill>
            <a:srgbClr val="003399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3399"/>
          </a:solidFill>
          <a:latin typeface="Gill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3399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399"/>
          </a:solidFill>
          <a:latin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99"/>
          </a:solidFill>
          <a:latin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4B6DC-F1F7-4729-B2DF-37CBFD9A4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THERMOCHEMISTRY OF VANADIUM CONTAINING SLAGS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F3348B-9204-4B96-99AD-6913BEA6E0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/>
              <a:t>Tatjana JANTZEN, Klaus HACK, </a:t>
            </a:r>
            <a:r>
              <a:rPr lang="de-DE" u="sng" dirty="0"/>
              <a:t>Moritz TO BABEN</a:t>
            </a:r>
          </a:p>
          <a:p>
            <a:pPr algn="ctr"/>
            <a:r>
              <a:rPr lang="de-DE" dirty="0"/>
              <a:t>GTT-Technologies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9131C49-F51C-4723-A38A-EC0F7203A37D}"/>
              </a:ext>
            </a:extLst>
          </p:cNvPr>
          <p:cNvSpPr/>
          <p:nvPr/>
        </p:nvSpPr>
        <p:spPr>
          <a:xfrm>
            <a:off x="2011680" y="4988756"/>
            <a:ext cx="5120640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Users‘ Meeting on 26th to 28th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follow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“Equilibrium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Things“: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de-DE" u="sng" dirty="0"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https://gtt-technologies.de/blog/ </a:t>
            </a:r>
          </a:p>
        </p:txBody>
      </p:sp>
    </p:spTree>
    <p:extLst>
      <p:ext uri="{BB962C8B-B14F-4D97-AF65-F5344CB8AC3E}">
        <p14:creationId xmlns:p14="http://schemas.microsoft.com/office/powerpoint/2010/main" val="104520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8A4A8-1DA8-4230-B660-D64AA55D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CaO-MgO-V</a:t>
            </a:r>
            <a:r>
              <a:rPr lang="de-DE" baseline="-25000" dirty="0"/>
              <a:t>2</a:t>
            </a:r>
            <a:r>
              <a:rPr lang="de-DE" dirty="0"/>
              <a:t>O</a:t>
            </a:r>
            <a:r>
              <a:rPr lang="de-DE" baseline="-25000" dirty="0"/>
              <a:t>5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7AC1C1E-8FFA-4F68-A23D-5D456C3A5FE9}"/>
              </a:ext>
            </a:extLst>
          </p:cNvPr>
          <p:cNvGrpSpPr/>
          <p:nvPr/>
        </p:nvGrpSpPr>
        <p:grpSpPr>
          <a:xfrm>
            <a:off x="202132" y="1804738"/>
            <a:ext cx="8739738" cy="3248526"/>
            <a:chOff x="0" y="0"/>
            <a:chExt cx="4918999" cy="1880235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DDA8835F-1A67-442E-AAC9-774FA595C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87270" cy="18630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A83201B4-8A9B-43DC-9DCA-633DE12F9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13314" y="0"/>
              <a:ext cx="2305685" cy="18802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63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57E80-5370-448F-8484-A56B717E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8051BED-DB20-4D06-8FEF-943EEBD47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28" t="22228" r="13497" b="14193"/>
          <a:stretch/>
        </p:blipFill>
        <p:spPr>
          <a:xfrm>
            <a:off x="1549669" y="1463043"/>
            <a:ext cx="5996539" cy="290683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7D7656B-2EC5-4C53-B66D-5D3374DBA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05" t="33111" r="13053" b="36199"/>
          <a:stretch/>
        </p:blipFill>
        <p:spPr>
          <a:xfrm>
            <a:off x="2308268" y="4461317"/>
            <a:ext cx="4550473" cy="18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7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7F766-7171-47A0-B97B-F2649D26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08ABF808-EA3A-4172-9828-EAE588B9A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778573"/>
              </p:ext>
            </p:extLst>
          </p:nvPr>
        </p:nvGraphicFramePr>
        <p:xfrm>
          <a:off x="395288" y="1447800"/>
          <a:ext cx="8367712" cy="241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EEFD597-1CAF-45DE-88C8-66CF61780B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105" t="33111" r="13053" b="36199"/>
          <a:stretch/>
        </p:blipFill>
        <p:spPr>
          <a:xfrm>
            <a:off x="2308268" y="4461317"/>
            <a:ext cx="4550473" cy="18336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0D8C1C-BB4E-4C51-A070-32ECC84FBFF2}"/>
              </a:ext>
            </a:extLst>
          </p:cNvPr>
          <p:cNvSpPr txBox="1"/>
          <p:nvPr/>
        </p:nvSpPr>
        <p:spPr>
          <a:xfrm>
            <a:off x="2405274" y="3561522"/>
            <a:ext cx="4206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)/m(V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 = 0.15 to 1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blown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T = 1450°C.</a:t>
            </a:r>
          </a:p>
        </p:txBody>
      </p:sp>
    </p:spTree>
    <p:extLst>
      <p:ext uri="{BB962C8B-B14F-4D97-AF65-F5344CB8AC3E}">
        <p14:creationId xmlns:p14="http://schemas.microsoft.com/office/powerpoint/2010/main" val="336878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8E489-2B23-4688-9D2F-93192744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4" name="Grafik 628">
            <a:extLst>
              <a:ext uri="{FF2B5EF4-FFF2-40B4-BE49-F238E27FC236}">
                <a16:creationId xmlns:a16="http://schemas.microsoft.com/office/drawing/2014/main" id="{F9F807F2-D6B3-49B7-AC29-21D61D41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847433"/>
            <a:ext cx="52482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3" descr="FIG0251.tif">
            <a:extLst>
              <a:ext uri="{FF2B5EF4-FFF2-40B4-BE49-F238E27FC236}">
                <a16:creationId xmlns:a16="http://schemas.microsoft.com/office/drawing/2014/main" id="{62583EDB-4A23-4E0A-9194-0DD94D839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90308"/>
            <a:ext cx="358298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26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3F53A0E3-0FB8-4F39-951D-42EDA3C44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371600"/>
            <a:ext cx="5859484" cy="45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9D79D1-ED6A-4E7D-AE1B-C1C13A02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21FC7E-1F0A-45FC-A9D3-741B830C8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05" t="33111" r="13053" b="36199"/>
          <a:stretch/>
        </p:blipFill>
        <p:spPr>
          <a:xfrm>
            <a:off x="4416468" y="3280217"/>
            <a:ext cx="4550473" cy="183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2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68F91-573E-4E4B-9EA4-EC9EED00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578DF0-0D68-43A0-88BF-DD4C2B6E2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402" y="1447800"/>
            <a:ext cx="5859484" cy="4572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6CB5C1-0C28-4025-843A-FA495BBA8C04}"/>
              </a:ext>
            </a:extLst>
          </p:cNvPr>
          <p:cNvSpPr txBox="1"/>
          <p:nvPr/>
        </p:nvSpPr>
        <p:spPr>
          <a:xfrm>
            <a:off x="1635114" y="5694347"/>
            <a:ext cx="420666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)/m(V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 = 0.15 to 1</a:t>
            </a:r>
          </a:p>
          <a:p>
            <a:pPr algn="ctr">
              <a:lnSpc>
                <a:spcPct val="10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Oxygen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blown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T = 1450°C.</a:t>
            </a:r>
          </a:p>
        </p:txBody>
      </p:sp>
    </p:spTree>
    <p:extLst>
      <p:ext uri="{BB962C8B-B14F-4D97-AF65-F5344CB8AC3E}">
        <p14:creationId xmlns:p14="http://schemas.microsoft.com/office/powerpoint/2010/main" val="321711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096108CD-EDCF-44A5-B151-2E224CC25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0" t="14217" r="43408" b="7461"/>
          <a:stretch/>
        </p:blipFill>
        <p:spPr>
          <a:xfrm>
            <a:off x="12699" y="1638300"/>
            <a:ext cx="5784671" cy="45212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63D8A8-2C08-4D09-BE3B-58DD7797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1FA48B-B2F6-4C47-89F7-2E2474894DFE}"/>
              </a:ext>
            </a:extLst>
          </p:cNvPr>
          <p:cNvSpPr txBox="1"/>
          <p:nvPr/>
        </p:nvSpPr>
        <p:spPr>
          <a:xfrm>
            <a:off x="5675398" y="5406024"/>
            <a:ext cx="320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PSBR: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Pseudobrookite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MgAlTiO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B16F52-A263-4A9F-8917-E4880ED4E6B8}"/>
              </a:ext>
            </a:extLst>
          </p:cNvPr>
          <p:cNvSpPr txBox="1"/>
          <p:nvPr/>
        </p:nvSpPr>
        <p:spPr>
          <a:xfrm>
            <a:off x="5675398" y="2408824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LIOS: Liquid Oxide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73F40B4-65DC-44F8-8BCC-74B896329B29}"/>
              </a:ext>
            </a:extLst>
          </p:cNvPr>
          <p:cNvSpPr txBox="1"/>
          <p:nvPr/>
        </p:nvSpPr>
        <p:spPr>
          <a:xfrm>
            <a:off x="5675397" y="5050423"/>
            <a:ext cx="294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LIOS#2: V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+CaO+MgO-rich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20C427-15FA-459E-90E9-E7D253C2C8DA}"/>
              </a:ext>
            </a:extLst>
          </p:cNvPr>
          <p:cNvSpPr txBox="1"/>
          <p:nvPr/>
        </p:nvSpPr>
        <p:spPr>
          <a:xfrm>
            <a:off x="2240529" y="5906102"/>
            <a:ext cx="153279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)/m(V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353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CE067A5-9CBC-45DF-9DE2-C800F8857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" t="13684" r="43750" b="7938"/>
          <a:stretch/>
        </p:blipFill>
        <p:spPr>
          <a:xfrm>
            <a:off x="0" y="1600198"/>
            <a:ext cx="5770099" cy="45196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63D8A8-2C08-4D09-BE3B-58DD7797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91FA48B-B2F6-4C47-89F7-2E2474894DFE}"/>
              </a:ext>
            </a:extLst>
          </p:cNvPr>
          <p:cNvSpPr txBox="1"/>
          <p:nvPr/>
        </p:nvSpPr>
        <p:spPr>
          <a:xfrm>
            <a:off x="5675398" y="5175018"/>
            <a:ext cx="320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PSBR: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Pseudobrookite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MgAlTiO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B16F52-A263-4A9F-8917-E4880ED4E6B8}"/>
              </a:ext>
            </a:extLst>
          </p:cNvPr>
          <p:cNvSpPr txBox="1"/>
          <p:nvPr/>
        </p:nvSpPr>
        <p:spPr>
          <a:xfrm>
            <a:off x="5675398" y="2104024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LIOS: Liquid Oxide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Slag</a:t>
            </a:r>
            <a:endParaRPr lang="de-DE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20FB9D-BFB2-414F-A6D7-5CBE65D3274B}"/>
              </a:ext>
            </a:extLst>
          </p:cNvPr>
          <p:cNvSpPr txBox="1"/>
          <p:nvPr/>
        </p:nvSpPr>
        <p:spPr>
          <a:xfrm>
            <a:off x="5700047" y="4246146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CORU: Corundum-Fe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C7C8D7-E2C3-4FFC-940E-6E22740264EA}"/>
              </a:ext>
            </a:extLst>
          </p:cNvPr>
          <p:cNvSpPr txBox="1"/>
          <p:nvPr/>
        </p:nvSpPr>
        <p:spPr>
          <a:xfrm>
            <a:off x="5675398" y="4732921"/>
            <a:ext cx="2949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LIOS#2: V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+CaO+MgO-rich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E165C2-0B00-4FB7-9959-974DC2C9B909}"/>
              </a:ext>
            </a:extLst>
          </p:cNvPr>
          <p:cNvSpPr txBox="1"/>
          <p:nvPr/>
        </p:nvSpPr>
        <p:spPr>
          <a:xfrm>
            <a:off x="2240529" y="5906102"/>
            <a:ext cx="153279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)/m(V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9434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D8C63134-53C6-42C0-B467-22D1B4F71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4" t="14027" r="43104" b="8432"/>
          <a:stretch/>
        </p:blipFill>
        <p:spPr>
          <a:xfrm>
            <a:off x="43983" y="1613835"/>
            <a:ext cx="5778451" cy="44713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63D8A8-2C08-4D09-BE3B-58DD7797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B16F52-A263-4A9F-8917-E4880ED4E6B8}"/>
              </a:ext>
            </a:extLst>
          </p:cNvPr>
          <p:cNvSpPr txBox="1"/>
          <p:nvPr/>
        </p:nvSpPr>
        <p:spPr>
          <a:xfrm>
            <a:off x="5675398" y="3585747"/>
            <a:ext cx="2729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WOLL: Wollastonite CaSiO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20FB9D-BFB2-414F-A6D7-5CBE65D3274B}"/>
              </a:ext>
            </a:extLst>
          </p:cNvPr>
          <p:cNvSpPr txBox="1"/>
          <p:nvPr/>
        </p:nvSpPr>
        <p:spPr>
          <a:xfrm>
            <a:off x="5675398" y="3249195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CORU: Corundum-Fe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C7C8D7-E2C3-4FFC-940E-6E22740264EA}"/>
              </a:ext>
            </a:extLst>
          </p:cNvPr>
          <p:cNvSpPr txBox="1"/>
          <p:nvPr/>
        </p:nvSpPr>
        <p:spPr>
          <a:xfrm>
            <a:off x="5675398" y="4732921"/>
            <a:ext cx="2722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LIOS: V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+CaO+MgO-rich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34E012-D62A-4EA4-8A2B-5DC5FD0C4958}"/>
              </a:ext>
            </a:extLst>
          </p:cNvPr>
          <p:cNvSpPr txBox="1"/>
          <p:nvPr/>
        </p:nvSpPr>
        <p:spPr>
          <a:xfrm>
            <a:off x="5675398" y="5175018"/>
            <a:ext cx="320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PSBR: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Pseudobrookite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MgAlTiO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01F047-8DBF-4BD1-A170-F580A4EC33EF}"/>
              </a:ext>
            </a:extLst>
          </p:cNvPr>
          <p:cNvSpPr txBox="1"/>
          <p:nvPr/>
        </p:nvSpPr>
        <p:spPr>
          <a:xfrm>
            <a:off x="2240529" y="5906102"/>
            <a:ext cx="153279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)/m(V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801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71E24A-8A41-4143-96F2-5ACF25A19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13517" r="43473" b="8373"/>
          <a:stretch/>
        </p:blipFill>
        <p:spPr>
          <a:xfrm>
            <a:off x="0" y="1579345"/>
            <a:ext cx="5769991" cy="4504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63D8A8-2C08-4D09-BE3B-58DD7797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FB16F52-A263-4A9F-8917-E4880ED4E6B8}"/>
              </a:ext>
            </a:extLst>
          </p:cNvPr>
          <p:cNvSpPr txBox="1"/>
          <p:nvPr/>
        </p:nvSpPr>
        <p:spPr>
          <a:xfrm>
            <a:off x="5569055" y="2934755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GARN: Garnet Fe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820FB9D-BFB2-414F-A6D7-5CBE65D3274B}"/>
              </a:ext>
            </a:extLst>
          </p:cNvPr>
          <p:cNvSpPr txBox="1"/>
          <p:nvPr/>
        </p:nvSpPr>
        <p:spPr>
          <a:xfrm>
            <a:off x="5675398" y="4005326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CORU: Corundum-Fe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C7C8D7-E2C3-4FFC-940E-6E22740264EA}"/>
              </a:ext>
            </a:extLst>
          </p:cNvPr>
          <p:cNvSpPr txBox="1"/>
          <p:nvPr/>
        </p:nvSpPr>
        <p:spPr>
          <a:xfrm>
            <a:off x="5675398" y="4732921"/>
            <a:ext cx="3433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RHOD: Rhodonite (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Mn,Ca,Mg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)SiO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34E012-D62A-4EA4-8A2B-5DC5FD0C4958}"/>
              </a:ext>
            </a:extLst>
          </p:cNvPr>
          <p:cNvSpPr txBox="1"/>
          <p:nvPr/>
        </p:nvSpPr>
        <p:spPr>
          <a:xfrm>
            <a:off x="5675398" y="5175018"/>
            <a:ext cx="320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PSBR: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Pseudobrookite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MgAlTiO</a:t>
            </a:r>
            <a:r>
              <a:rPr lang="de-DE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FB6583-3E29-49EA-BDE3-3AFE9BB1E391}"/>
              </a:ext>
            </a:extLst>
          </p:cNvPr>
          <p:cNvSpPr txBox="1"/>
          <p:nvPr/>
        </p:nvSpPr>
        <p:spPr>
          <a:xfrm>
            <a:off x="2240529" y="5906102"/>
            <a:ext cx="153279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</a:t>
            </a:r>
            <a:r>
              <a:rPr lang="de-DE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)/m(V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14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213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41D58-B4B7-485D-88C6-7DA9582D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D81065-7D7C-4F4C-8714-97853C1EB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Thermochemical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equilibria</a:t>
            </a:r>
            <a:r>
              <a:rPr lang="de-DE" dirty="0"/>
              <a:t>, i.e. </a:t>
            </a:r>
          </a:p>
          <a:p>
            <a:pPr lvl="1"/>
            <a:r>
              <a:rPr lang="de-DE" dirty="0" err="1"/>
              <a:t>melting</a:t>
            </a:r>
            <a:r>
              <a:rPr lang="de-DE" dirty="0"/>
              <a:t> / </a:t>
            </a:r>
            <a:r>
              <a:rPr lang="de-DE" dirty="0" err="1"/>
              <a:t>solidification</a:t>
            </a:r>
            <a:r>
              <a:rPr lang="de-DE" dirty="0"/>
              <a:t> </a:t>
            </a:r>
            <a:r>
              <a:rPr lang="de-DE" dirty="0" err="1"/>
              <a:t>temperatures</a:t>
            </a:r>
            <a:endParaRPr lang="de-DE" dirty="0"/>
          </a:p>
          <a:p>
            <a:pPr lvl="1"/>
            <a:r>
              <a:rPr lang="de-DE" dirty="0" err="1"/>
              <a:t>precipitate</a:t>
            </a:r>
            <a:r>
              <a:rPr lang="de-DE" dirty="0"/>
              <a:t> </a:t>
            </a:r>
            <a:r>
              <a:rPr lang="de-DE" dirty="0" err="1"/>
              <a:t>contents</a:t>
            </a:r>
            <a:endParaRPr lang="de-DE" dirty="0"/>
          </a:p>
          <a:p>
            <a:pPr lvl="1"/>
            <a:r>
              <a:rPr lang="de-DE" dirty="0" err="1"/>
              <a:t>solubilities</a:t>
            </a:r>
            <a:endParaRPr lang="de-DE" dirty="0"/>
          </a:p>
          <a:p>
            <a:pPr lvl="1"/>
            <a:r>
              <a:rPr lang="de-DE" dirty="0" err="1"/>
              <a:t>slag-metal</a:t>
            </a:r>
            <a:r>
              <a:rPr lang="de-DE" dirty="0"/>
              <a:t> </a:t>
            </a:r>
            <a:r>
              <a:rPr lang="de-DE" dirty="0" err="1"/>
              <a:t>equilibria</a:t>
            </a:r>
            <a:endParaRPr lang="de-DE" dirty="0"/>
          </a:p>
          <a:p>
            <a:pPr lvl="1"/>
            <a:r>
              <a:rPr lang="de-DE" dirty="0" err="1"/>
              <a:t>slag</a:t>
            </a:r>
            <a:r>
              <a:rPr lang="de-DE" dirty="0"/>
              <a:t>-gas </a:t>
            </a:r>
            <a:r>
              <a:rPr lang="de-DE" dirty="0" err="1"/>
              <a:t>equilibria</a:t>
            </a:r>
            <a:endParaRPr lang="de-DE" dirty="0"/>
          </a:p>
          <a:p>
            <a:r>
              <a:rPr lang="de-DE" dirty="0"/>
              <a:t>Database </a:t>
            </a:r>
            <a:r>
              <a:rPr lang="de-DE" dirty="0" err="1"/>
              <a:t>FToxid</a:t>
            </a:r>
            <a:r>
              <a:rPr lang="de-DE" dirty="0"/>
              <a:t> in 			   </a:t>
            </a:r>
            <a:r>
              <a:rPr lang="de-DE" dirty="0" err="1"/>
              <a:t>today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~1000 </a:t>
            </a:r>
            <a:r>
              <a:rPr lang="de-DE" dirty="0" err="1"/>
              <a:t>users</a:t>
            </a:r>
            <a:r>
              <a:rPr lang="de-DE" dirty="0"/>
              <a:t> in </a:t>
            </a:r>
            <a:r>
              <a:rPr lang="de-DE" dirty="0" err="1"/>
              <a:t>metallurgy</a:t>
            </a:r>
            <a:r>
              <a:rPr lang="de-DE" dirty="0"/>
              <a:t> and </a:t>
            </a:r>
            <a:r>
              <a:rPr lang="de-DE" dirty="0" err="1"/>
              <a:t>combustion</a:t>
            </a:r>
            <a:r>
              <a:rPr lang="de-DE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3B5B38-C328-4E76-96FF-04A113E8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0" y="4425619"/>
            <a:ext cx="1997596" cy="6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2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10F3B-9107-467E-B38A-65FAB1F7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54A96A2-C9DE-4AE8-920E-0B4E88AFE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3" t="13234" r="44334" b="8006"/>
          <a:stretch/>
        </p:blipFill>
        <p:spPr>
          <a:xfrm>
            <a:off x="962527" y="1467853"/>
            <a:ext cx="6042310" cy="48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2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E8769-0DF2-4A33-8D8D-593EDD63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079EA08-84F3-4AB3-93B9-92D78C83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58" t="12801" r="44334" b="8222"/>
          <a:stretch/>
        </p:blipFill>
        <p:spPr>
          <a:xfrm>
            <a:off x="979988" y="1448600"/>
            <a:ext cx="6029004" cy="485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5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189DE75-C1BD-4E3C-B314-7C88DD0F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3" t="21449" r="44334" b="8006"/>
          <a:stretch/>
        </p:blipFill>
        <p:spPr bwMode="auto">
          <a:xfrm>
            <a:off x="962527" y="1973179"/>
            <a:ext cx="6042310" cy="43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F4B8C2-4526-4016-B483-1C6474EBA138}"/>
              </a:ext>
            </a:extLst>
          </p:cNvPr>
          <p:cNvSpPr/>
          <p:nvPr/>
        </p:nvSpPr>
        <p:spPr bwMode="auto">
          <a:xfrm>
            <a:off x="975833" y="1973179"/>
            <a:ext cx="6029004" cy="433318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E8769-0DF2-4A33-8D8D-593EDD63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079EA08-84F3-4AB3-93B9-92D78C83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" t="12801" r="44334" b="8222"/>
          <a:stretch/>
        </p:blipFill>
        <p:spPr>
          <a:xfrm>
            <a:off x="979988" y="1448600"/>
            <a:ext cx="6029004" cy="485776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A6EA01-F32D-4B77-B0F4-7A1AD6003527}"/>
              </a:ext>
            </a:extLst>
          </p:cNvPr>
          <p:cNvSpPr txBox="1"/>
          <p:nvPr/>
        </p:nvSpPr>
        <p:spPr>
          <a:xfrm>
            <a:off x="1780674" y="2201059"/>
            <a:ext cx="3567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-content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m(CaV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40%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Earlier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de-mixing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CaV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2254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189DE75-C1BD-4E3C-B314-7C88DD0F6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3" t="21449" r="44334" b="8006"/>
          <a:stretch/>
        </p:blipFill>
        <p:spPr bwMode="auto">
          <a:xfrm>
            <a:off x="962527" y="1973179"/>
            <a:ext cx="6042310" cy="43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F4B8C2-4526-4016-B483-1C6474EBA138}"/>
              </a:ext>
            </a:extLst>
          </p:cNvPr>
          <p:cNvSpPr/>
          <p:nvPr/>
        </p:nvSpPr>
        <p:spPr bwMode="auto">
          <a:xfrm>
            <a:off x="975833" y="1973179"/>
            <a:ext cx="6029004" cy="433318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E8769-0DF2-4A33-8D8D-593EDD63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: Vanadium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LD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 err="1"/>
              <a:t>slag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079EA08-84F3-4AB3-93B9-92D78C837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" t="12801" r="44334" b="8222"/>
          <a:stretch/>
        </p:blipFill>
        <p:spPr>
          <a:xfrm>
            <a:off x="979988" y="1448600"/>
            <a:ext cx="6029004" cy="485776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A6EA01-F32D-4B77-B0F4-7A1AD6003527}"/>
              </a:ext>
            </a:extLst>
          </p:cNvPr>
          <p:cNvSpPr txBox="1"/>
          <p:nvPr/>
        </p:nvSpPr>
        <p:spPr>
          <a:xfrm>
            <a:off x="1780674" y="2201059"/>
            <a:ext cx="3567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-content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m(CaV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40%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Earlier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de-mixing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CaV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62D8A7-FF5B-4CC2-A496-9B6AB48BD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71" t="35555" r="53021" b="16481"/>
          <a:stretch/>
        </p:blipFill>
        <p:spPr>
          <a:xfrm>
            <a:off x="5341970" y="2857500"/>
            <a:ext cx="3741449" cy="30861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0747061-0630-4C0F-8419-9045780CD80D}"/>
              </a:ext>
            </a:extLst>
          </p:cNvPr>
          <p:cNvSpPr txBox="1"/>
          <p:nvPr/>
        </p:nvSpPr>
        <p:spPr>
          <a:xfrm>
            <a:off x="2547258" y="5928311"/>
            <a:ext cx="6596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Song et al., Trans.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Nonferrous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Met.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China 24 (2014) 2687.</a:t>
            </a:r>
          </a:p>
        </p:txBody>
      </p:sp>
    </p:spTree>
    <p:extLst>
      <p:ext uri="{BB962C8B-B14F-4D97-AF65-F5344CB8AC3E}">
        <p14:creationId xmlns:p14="http://schemas.microsoft.com/office/powerpoint/2010/main" val="1282526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FC109-EBE3-4FA3-9B27-BF31A15A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0CE7BE-5447-42D9-9FC1-773018CA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Vanadium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in </a:t>
            </a:r>
            <a:r>
              <a:rPr lang="de-DE" dirty="0" err="1"/>
              <a:t>GTOx</a:t>
            </a:r>
            <a:r>
              <a:rPr lang="de-DE" dirty="0"/>
              <a:t>.</a:t>
            </a:r>
          </a:p>
          <a:p>
            <a:r>
              <a:rPr lang="de-DE" dirty="0" err="1"/>
              <a:t>Calculations</a:t>
            </a:r>
            <a:r>
              <a:rPr lang="de-DE" dirty="0"/>
              <a:t> possible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en-US" dirty="0"/>
              <a:t>CaO-MgO-Al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-FeO</a:t>
            </a:r>
            <a:r>
              <a:rPr lang="en-US" baseline="-25000" dirty="0"/>
              <a:t>x</a:t>
            </a:r>
            <a:r>
              <a:rPr lang="en-US" dirty="0"/>
              <a:t>-Cr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-MnO-Mn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-NiO-SiO</a:t>
            </a:r>
            <a:r>
              <a:rPr lang="en-US" baseline="-25000" dirty="0"/>
              <a:t>2</a:t>
            </a:r>
            <a:r>
              <a:rPr lang="en-US" dirty="0"/>
              <a:t>-TiO</a:t>
            </a:r>
            <a:r>
              <a:rPr lang="en-US" baseline="-25000" dirty="0"/>
              <a:t>2</a:t>
            </a:r>
            <a:r>
              <a:rPr lang="en-US" dirty="0"/>
              <a:t>-Ti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system.</a:t>
            </a:r>
          </a:p>
          <a:p>
            <a:r>
              <a:rPr lang="de-DE" dirty="0" err="1"/>
              <a:t>Thermochemical</a:t>
            </a:r>
            <a:r>
              <a:rPr lang="de-DE" dirty="0"/>
              <a:t> </a:t>
            </a:r>
            <a:r>
              <a:rPr lang="de-DE" dirty="0" err="1"/>
              <a:t>calculations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b="1" dirty="0" err="1"/>
              <a:t>understanding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including</a:t>
            </a:r>
            <a:r>
              <a:rPr lang="de-DE" dirty="0"/>
              <a:t> multi-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slags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771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6FD76-1515-4CF3-8636-D760FEB2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Outlook: </a:t>
            </a:r>
            <a:r>
              <a:rPr lang="de-DE" dirty="0" err="1"/>
              <a:t>Viscosity</a:t>
            </a:r>
            <a:endParaRPr lang="de-DE" dirty="0"/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44B5DC38-9FF5-4EFE-AE04-C1C24E6B7B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9450" r="11755" b="4207"/>
          <a:stretch/>
        </p:blipFill>
        <p:spPr>
          <a:xfrm>
            <a:off x="2131790" y="1313670"/>
            <a:ext cx="4894955" cy="409653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CD74CF-AC15-4F71-9E32-49D62039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36" y="5068860"/>
            <a:ext cx="8691314" cy="47547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Poster </a:t>
            </a:r>
            <a:r>
              <a:rPr lang="de-DE" sz="1800" dirty="0" err="1"/>
              <a:t>Guixuan</a:t>
            </a:r>
            <a:r>
              <a:rPr lang="de-DE" sz="1800" dirty="0"/>
              <a:t> Wu: </a:t>
            </a:r>
          </a:p>
          <a:p>
            <a:pPr marL="0" indent="0">
              <a:buNone/>
            </a:pPr>
            <a:r>
              <a:rPr lang="de-DE" sz="1800" dirty="0"/>
              <a:t>“</a:t>
            </a:r>
            <a:r>
              <a:rPr lang="en-US" sz="1800" dirty="0"/>
              <a:t>Inclusion of P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5</a:t>
            </a:r>
            <a:r>
              <a:rPr lang="en-US" sz="1800" dirty="0"/>
              <a:t> and </a:t>
            </a:r>
            <a:r>
              <a:rPr lang="en-US" sz="1800" dirty="0" err="1"/>
              <a:t>VO</a:t>
            </a:r>
            <a:r>
              <a:rPr lang="en-US" sz="1800" baseline="-25000" dirty="0" err="1"/>
              <a:t>x</a:t>
            </a:r>
            <a:r>
              <a:rPr lang="en-US" sz="1800" dirty="0"/>
              <a:t> in the viscosity model for molten slag in multicomponent oxide systems”</a:t>
            </a:r>
          </a:p>
        </p:txBody>
      </p:sp>
    </p:spTree>
    <p:extLst>
      <p:ext uri="{BB962C8B-B14F-4D97-AF65-F5344CB8AC3E}">
        <p14:creationId xmlns:p14="http://schemas.microsoft.com/office/powerpoint/2010/main" val="2403478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C3F3-9612-4F41-B769-74AE5B5F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87688"/>
            <a:ext cx="8367464" cy="1038944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974D45-3429-4693-AABC-AE2B21796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074738"/>
            <a:ext cx="8367464" cy="2294822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err="1">
                <a:solidFill>
                  <a:schemeClr val="tx1"/>
                </a:solidFill>
              </a:rPr>
              <a:t>We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acknowledge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en-GB" sz="2400" dirty="0"/>
              <a:t>financial support of the </a:t>
            </a:r>
            <a:r>
              <a:rPr lang="en-GB" sz="2400" dirty="0" err="1"/>
              <a:t>HotVeGas</a:t>
            </a:r>
            <a:r>
              <a:rPr lang="en-GB" sz="2400" dirty="0"/>
              <a:t> project by the Ministry of Economic Affairs of the Federal Republic of Germany (0327773L) and close collaboration with Research </a:t>
            </a:r>
            <a:r>
              <a:rPr lang="en-GB" sz="2400" dirty="0" err="1"/>
              <a:t>Center</a:t>
            </a:r>
            <a:r>
              <a:rPr lang="en-GB" sz="2400" dirty="0"/>
              <a:t> </a:t>
            </a:r>
            <a:r>
              <a:rPr lang="en-GB" sz="2400" dirty="0" err="1"/>
              <a:t>Jülich</a:t>
            </a:r>
            <a:r>
              <a:rPr lang="en-GB" sz="2400" dirty="0"/>
              <a:t> during the development of </a:t>
            </a:r>
            <a:r>
              <a:rPr lang="en-GB" sz="2400" dirty="0" err="1"/>
              <a:t>GTOx</a:t>
            </a:r>
            <a:r>
              <a:rPr lang="en-GB" sz="2400" dirty="0"/>
              <a:t>.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0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23073-2CC1-4921-901A-1843607AF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pic>
        <p:nvPicPr>
          <p:cNvPr id="217" name="Picture 2" descr="https://upload.wikimedia.org/wikipedia/commons/7/74/Messier_13_Hubble_WikiSky.jpg">
            <a:extLst>
              <a:ext uri="{FF2B5EF4-FFF2-40B4-BE49-F238E27FC236}">
                <a16:creationId xmlns:a16="http://schemas.microsoft.com/office/drawing/2014/main" id="{7C0F1D35-22FC-4280-9A18-6A520E16D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80176" r="60034" b="5286"/>
          <a:stretch/>
        </p:blipFill>
        <p:spPr bwMode="auto">
          <a:xfrm>
            <a:off x="1378158" y="2038210"/>
            <a:ext cx="8027099" cy="40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" name="Group 692">
            <a:extLst>
              <a:ext uri="{FF2B5EF4-FFF2-40B4-BE49-F238E27FC236}">
                <a16:creationId xmlns:a16="http://schemas.microsoft.com/office/drawing/2014/main" id="{2C3445D9-580F-4543-BA9E-F9E5000C5AE2}"/>
              </a:ext>
            </a:extLst>
          </p:cNvPr>
          <p:cNvGrpSpPr>
            <a:grpSpLocks/>
          </p:cNvGrpSpPr>
          <p:nvPr/>
        </p:nvGrpSpPr>
        <p:grpSpPr bwMode="auto">
          <a:xfrm>
            <a:off x="304939" y="2038211"/>
            <a:ext cx="8534122" cy="3092867"/>
            <a:chOff x="476" y="890"/>
            <a:chExt cx="4628" cy="1179"/>
          </a:xfrm>
          <a:gradFill flip="none" rotWithShape="1">
            <a:gsLst>
              <a:gs pos="40000">
                <a:srgbClr val="999999"/>
              </a:gs>
              <a:gs pos="72000">
                <a:srgbClr val="999999">
                  <a:alpha val="0"/>
                </a:srgbClr>
              </a:gs>
            </a:gsLst>
            <a:lin ang="0" scaled="1"/>
            <a:tileRect/>
          </a:gradFill>
        </p:grpSpPr>
        <p:sp>
          <p:nvSpPr>
            <p:cNvPr id="219" name="Rectangle 132">
              <a:extLst>
                <a:ext uri="{FF2B5EF4-FFF2-40B4-BE49-F238E27FC236}">
                  <a16:creationId xmlns:a16="http://schemas.microsoft.com/office/drawing/2014/main" id="{0E53B924-7A48-4C64-AEE0-7786C9263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887"/>
              <a:ext cx="256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0" name="Rectangle 131">
              <a:extLst>
                <a:ext uri="{FF2B5EF4-FFF2-40B4-BE49-F238E27FC236}">
                  <a16:creationId xmlns:a16="http://schemas.microsoft.com/office/drawing/2014/main" id="{2BA21285-A864-463F-9B06-DB84D842C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887"/>
              <a:ext cx="259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1" name="Rectangle 130">
              <a:extLst>
                <a:ext uri="{FF2B5EF4-FFF2-40B4-BE49-F238E27FC236}">
                  <a16:creationId xmlns:a16="http://schemas.microsoft.com/office/drawing/2014/main" id="{374DBF97-2587-4483-AC88-215214202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887"/>
              <a:ext cx="255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2" name="Rectangle 129">
              <a:extLst>
                <a:ext uri="{FF2B5EF4-FFF2-40B4-BE49-F238E27FC236}">
                  <a16:creationId xmlns:a16="http://schemas.microsoft.com/office/drawing/2014/main" id="{89DE6AD2-D4EF-49AE-BCFF-DD2D4FCBF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887"/>
              <a:ext cx="258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3" name="Rectangle 128">
              <a:extLst>
                <a:ext uri="{FF2B5EF4-FFF2-40B4-BE49-F238E27FC236}">
                  <a16:creationId xmlns:a16="http://schemas.microsoft.com/office/drawing/2014/main" id="{0090DCA5-A06F-4644-A493-3955F87C6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887"/>
              <a:ext cx="257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4" name="Rectangle 127">
              <a:extLst>
                <a:ext uri="{FF2B5EF4-FFF2-40B4-BE49-F238E27FC236}">
                  <a16:creationId xmlns:a16="http://schemas.microsoft.com/office/drawing/2014/main" id="{083A3D2D-06D8-4DF5-81CF-39BD136F6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887"/>
              <a:ext cx="257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5" name="Rectangle 126">
              <a:extLst>
                <a:ext uri="{FF2B5EF4-FFF2-40B4-BE49-F238E27FC236}">
                  <a16:creationId xmlns:a16="http://schemas.microsoft.com/office/drawing/2014/main" id="{C05A76FA-FCB3-434E-BC21-6CC582376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887"/>
              <a:ext cx="256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6" name="Rectangle 125">
              <a:extLst>
                <a:ext uri="{FF2B5EF4-FFF2-40B4-BE49-F238E27FC236}">
                  <a16:creationId xmlns:a16="http://schemas.microsoft.com/office/drawing/2014/main" id="{919AE631-E434-49AD-A024-9A8B85986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887"/>
              <a:ext cx="258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7" name="Rectangle 124">
              <a:extLst>
                <a:ext uri="{FF2B5EF4-FFF2-40B4-BE49-F238E27FC236}">
                  <a16:creationId xmlns:a16="http://schemas.microsoft.com/office/drawing/2014/main" id="{5569BD8C-9A6F-45EE-872B-80D121469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887"/>
              <a:ext cx="257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Ds</a:t>
              </a:r>
            </a:p>
          </p:txBody>
        </p:sp>
        <p:sp>
          <p:nvSpPr>
            <p:cNvPr id="228" name="Rectangle 123">
              <a:extLst>
                <a:ext uri="{FF2B5EF4-FFF2-40B4-BE49-F238E27FC236}">
                  <a16:creationId xmlns:a16="http://schemas.microsoft.com/office/drawing/2014/main" id="{BB8DF789-AFEB-41C7-80F1-771801E77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887"/>
              <a:ext cx="258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Mt</a:t>
              </a:r>
            </a:p>
          </p:txBody>
        </p:sp>
        <p:sp>
          <p:nvSpPr>
            <p:cNvPr id="229" name="Rectangle 122">
              <a:extLst>
                <a:ext uri="{FF2B5EF4-FFF2-40B4-BE49-F238E27FC236}">
                  <a16:creationId xmlns:a16="http://schemas.microsoft.com/office/drawing/2014/main" id="{9A7D8A2D-A3B4-4023-8012-6C6D06B05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887"/>
              <a:ext cx="258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Hs</a:t>
              </a:r>
            </a:p>
          </p:txBody>
        </p:sp>
        <p:sp>
          <p:nvSpPr>
            <p:cNvPr id="230" name="Rectangle 121">
              <a:extLst>
                <a:ext uri="{FF2B5EF4-FFF2-40B4-BE49-F238E27FC236}">
                  <a16:creationId xmlns:a16="http://schemas.microsoft.com/office/drawing/2014/main" id="{A5D9150F-E7C4-41F1-98CE-97B6D10A0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887"/>
              <a:ext cx="256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Bh</a:t>
              </a:r>
            </a:p>
          </p:txBody>
        </p:sp>
        <p:sp>
          <p:nvSpPr>
            <p:cNvPr id="231" name="Rectangle 120">
              <a:extLst>
                <a:ext uri="{FF2B5EF4-FFF2-40B4-BE49-F238E27FC236}">
                  <a16:creationId xmlns:a16="http://schemas.microsoft.com/office/drawing/2014/main" id="{9979DA51-4E83-440E-928E-763CB172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887"/>
              <a:ext cx="257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Sg</a:t>
              </a:r>
            </a:p>
          </p:txBody>
        </p:sp>
        <p:sp>
          <p:nvSpPr>
            <p:cNvPr id="232" name="Rectangle 119">
              <a:extLst>
                <a:ext uri="{FF2B5EF4-FFF2-40B4-BE49-F238E27FC236}">
                  <a16:creationId xmlns:a16="http://schemas.microsoft.com/office/drawing/2014/main" id="{2904FDA2-EA65-4395-9BBD-2F3F52615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1887"/>
              <a:ext cx="257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Db</a:t>
              </a:r>
            </a:p>
          </p:txBody>
        </p:sp>
        <p:sp>
          <p:nvSpPr>
            <p:cNvPr id="233" name="Rectangle 118">
              <a:extLst>
                <a:ext uri="{FF2B5EF4-FFF2-40B4-BE49-F238E27FC236}">
                  <a16:creationId xmlns:a16="http://schemas.microsoft.com/office/drawing/2014/main" id="{C3715DB2-E04A-4A28-A047-31A51D4AD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887"/>
              <a:ext cx="258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Rf</a:t>
              </a:r>
            </a:p>
          </p:txBody>
        </p:sp>
        <p:sp>
          <p:nvSpPr>
            <p:cNvPr id="234" name="Rectangle 117">
              <a:extLst>
                <a:ext uri="{FF2B5EF4-FFF2-40B4-BE49-F238E27FC236}">
                  <a16:creationId xmlns:a16="http://schemas.microsoft.com/office/drawing/2014/main" id="{1CC0D9D7-D182-4DC1-B1DE-32A0BE631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887"/>
              <a:ext cx="255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Ac</a:t>
              </a:r>
            </a:p>
          </p:txBody>
        </p:sp>
        <p:sp>
          <p:nvSpPr>
            <p:cNvPr id="235" name="Rectangle 116">
              <a:extLst>
                <a:ext uri="{FF2B5EF4-FFF2-40B4-BE49-F238E27FC236}">
                  <a16:creationId xmlns:a16="http://schemas.microsoft.com/office/drawing/2014/main" id="{B28A775D-2BC1-449E-AE4A-21ED999E7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887"/>
              <a:ext cx="259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Ra</a:t>
              </a:r>
            </a:p>
          </p:txBody>
        </p:sp>
        <p:sp>
          <p:nvSpPr>
            <p:cNvPr id="236" name="Rectangle 115">
              <a:extLst>
                <a:ext uri="{FF2B5EF4-FFF2-40B4-BE49-F238E27FC236}">
                  <a16:creationId xmlns:a16="http://schemas.microsoft.com/office/drawing/2014/main" id="{38A0436B-2787-4850-BE9F-80F07BD7B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887"/>
              <a:ext cx="256" cy="1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Fr</a:t>
              </a:r>
            </a:p>
          </p:txBody>
        </p:sp>
        <p:sp>
          <p:nvSpPr>
            <p:cNvPr id="237" name="Rectangle 114">
              <a:extLst>
                <a:ext uri="{FF2B5EF4-FFF2-40B4-BE49-F238E27FC236}">
                  <a16:creationId xmlns:a16="http://schemas.microsoft.com/office/drawing/2014/main" id="{9D947CF2-7E28-4AB8-9D7B-EAD04EDFA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706"/>
              <a:ext cx="256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Rn</a:t>
              </a:r>
            </a:p>
          </p:txBody>
        </p:sp>
        <p:sp>
          <p:nvSpPr>
            <p:cNvPr id="238" name="Rectangle 113">
              <a:extLst>
                <a:ext uri="{FF2B5EF4-FFF2-40B4-BE49-F238E27FC236}">
                  <a16:creationId xmlns:a16="http://schemas.microsoft.com/office/drawing/2014/main" id="{5990FFA7-4307-4ACD-B263-BBF40F57A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706"/>
              <a:ext cx="259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At</a:t>
              </a:r>
            </a:p>
          </p:txBody>
        </p:sp>
        <p:sp>
          <p:nvSpPr>
            <p:cNvPr id="239" name="Rectangle 112">
              <a:extLst>
                <a:ext uri="{FF2B5EF4-FFF2-40B4-BE49-F238E27FC236}">
                  <a16:creationId xmlns:a16="http://schemas.microsoft.com/office/drawing/2014/main" id="{0B04ACF6-452A-4E7D-8C38-0AC245B64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706"/>
              <a:ext cx="255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Po</a:t>
              </a:r>
            </a:p>
          </p:txBody>
        </p:sp>
        <p:sp>
          <p:nvSpPr>
            <p:cNvPr id="240" name="Rectangle 111">
              <a:extLst>
                <a:ext uri="{FF2B5EF4-FFF2-40B4-BE49-F238E27FC236}">
                  <a16:creationId xmlns:a16="http://schemas.microsoft.com/office/drawing/2014/main" id="{22AF637A-396F-4EE8-947E-A143D0C2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706"/>
              <a:ext cx="258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Bi</a:t>
              </a:r>
            </a:p>
          </p:txBody>
        </p:sp>
        <p:sp>
          <p:nvSpPr>
            <p:cNvPr id="241" name="Rectangle 110">
              <a:extLst>
                <a:ext uri="{FF2B5EF4-FFF2-40B4-BE49-F238E27FC236}">
                  <a16:creationId xmlns:a16="http://schemas.microsoft.com/office/drawing/2014/main" id="{D60EB0BE-AD00-4995-AB3D-FA43BEC27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706"/>
              <a:ext cx="257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Pb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2" name="Rectangle 109">
              <a:extLst>
                <a:ext uri="{FF2B5EF4-FFF2-40B4-BE49-F238E27FC236}">
                  <a16:creationId xmlns:a16="http://schemas.microsoft.com/office/drawing/2014/main" id="{06AD630E-B089-43D9-8954-55A5316A2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706"/>
              <a:ext cx="257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Tl</a:t>
              </a:r>
            </a:p>
          </p:txBody>
        </p:sp>
        <p:sp>
          <p:nvSpPr>
            <p:cNvPr id="243" name="Rectangle 108">
              <a:extLst>
                <a:ext uri="{FF2B5EF4-FFF2-40B4-BE49-F238E27FC236}">
                  <a16:creationId xmlns:a16="http://schemas.microsoft.com/office/drawing/2014/main" id="{324BEB62-701F-4518-803E-DCD9319F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706"/>
              <a:ext cx="256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Hg</a:t>
              </a:r>
            </a:p>
          </p:txBody>
        </p:sp>
        <p:sp>
          <p:nvSpPr>
            <p:cNvPr id="244" name="Rectangle 107">
              <a:extLst>
                <a:ext uri="{FF2B5EF4-FFF2-40B4-BE49-F238E27FC236}">
                  <a16:creationId xmlns:a16="http://schemas.microsoft.com/office/drawing/2014/main" id="{2F04C738-2937-4E91-A684-C13017E59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706"/>
              <a:ext cx="258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Au</a:t>
              </a:r>
            </a:p>
          </p:txBody>
        </p:sp>
        <p:sp>
          <p:nvSpPr>
            <p:cNvPr id="245" name="Rectangle 106">
              <a:extLst>
                <a:ext uri="{FF2B5EF4-FFF2-40B4-BE49-F238E27FC236}">
                  <a16:creationId xmlns:a16="http://schemas.microsoft.com/office/drawing/2014/main" id="{D2A00B3F-344C-44DA-9D52-87A8D788F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706"/>
              <a:ext cx="257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Pt</a:t>
              </a:r>
            </a:p>
          </p:txBody>
        </p:sp>
        <p:sp>
          <p:nvSpPr>
            <p:cNvPr id="246" name="Rectangle 105">
              <a:extLst>
                <a:ext uri="{FF2B5EF4-FFF2-40B4-BE49-F238E27FC236}">
                  <a16:creationId xmlns:a16="http://schemas.microsoft.com/office/drawing/2014/main" id="{2BC86D93-AA90-4325-9776-5E69D4F30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706"/>
              <a:ext cx="258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Ir</a:t>
              </a:r>
            </a:p>
          </p:txBody>
        </p:sp>
        <p:sp>
          <p:nvSpPr>
            <p:cNvPr id="247" name="Rectangle 104">
              <a:extLst>
                <a:ext uri="{FF2B5EF4-FFF2-40B4-BE49-F238E27FC236}">
                  <a16:creationId xmlns:a16="http://schemas.microsoft.com/office/drawing/2014/main" id="{CACF4648-486C-4680-9F12-EB433E617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706"/>
              <a:ext cx="258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Os</a:t>
              </a:r>
            </a:p>
          </p:txBody>
        </p:sp>
        <p:sp>
          <p:nvSpPr>
            <p:cNvPr id="248" name="Rectangle 103">
              <a:extLst>
                <a:ext uri="{FF2B5EF4-FFF2-40B4-BE49-F238E27FC236}">
                  <a16:creationId xmlns:a16="http://schemas.microsoft.com/office/drawing/2014/main" id="{093BB9ED-31E8-40AE-A96B-6F2CDAC99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706"/>
              <a:ext cx="256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Re</a:t>
              </a:r>
            </a:p>
          </p:txBody>
        </p:sp>
        <p:sp>
          <p:nvSpPr>
            <p:cNvPr id="249" name="Rectangle 102">
              <a:extLst>
                <a:ext uri="{FF2B5EF4-FFF2-40B4-BE49-F238E27FC236}">
                  <a16:creationId xmlns:a16="http://schemas.microsoft.com/office/drawing/2014/main" id="{96DA8A55-A226-4247-A173-05AFB5329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706"/>
              <a:ext cx="257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250" name="Rectangle 101">
              <a:extLst>
                <a:ext uri="{FF2B5EF4-FFF2-40B4-BE49-F238E27FC236}">
                  <a16:creationId xmlns:a16="http://schemas.microsoft.com/office/drawing/2014/main" id="{1E100FC2-24A1-4D7B-A11D-A95D58503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1706"/>
              <a:ext cx="257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Ta</a:t>
              </a:r>
            </a:p>
          </p:txBody>
        </p:sp>
        <p:sp>
          <p:nvSpPr>
            <p:cNvPr id="251" name="Rectangle 100">
              <a:extLst>
                <a:ext uri="{FF2B5EF4-FFF2-40B4-BE49-F238E27FC236}">
                  <a16:creationId xmlns:a16="http://schemas.microsoft.com/office/drawing/2014/main" id="{88C24C8F-655F-4832-BA9E-1A847B387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706"/>
              <a:ext cx="258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Hf</a:t>
              </a:r>
            </a:p>
          </p:txBody>
        </p:sp>
        <p:sp>
          <p:nvSpPr>
            <p:cNvPr id="252" name="Rectangle 99">
              <a:extLst>
                <a:ext uri="{FF2B5EF4-FFF2-40B4-BE49-F238E27FC236}">
                  <a16:creationId xmlns:a16="http://schemas.microsoft.com/office/drawing/2014/main" id="{B70B9EE3-0301-4B1D-9CE1-AAF516B01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706"/>
              <a:ext cx="255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La</a:t>
              </a:r>
            </a:p>
          </p:txBody>
        </p:sp>
        <p:sp>
          <p:nvSpPr>
            <p:cNvPr id="253" name="Rectangle 98">
              <a:extLst>
                <a:ext uri="{FF2B5EF4-FFF2-40B4-BE49-F238E27FC236}">
                  <a16:creationId xmlns:a16="http://schemas.microsoft.com/office/drawing/2014/main" id="{D71C3374-70F1-472C-B04B-42DEDB1A3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706"/>
              <a:ext cx="259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Ba</a:t>
              </a:r>
            </a:p>
          </p:txBody>
        </p:sp>
        <p:sp>
          <p:nvSpPr>
            <p:cNvPr id="254" name="Rectangle 97">
              <a:extLst>
                <a:ext uri="{FF2B5EF4-FFF2-40B4-BE49-F238E27FC236}">
                  <a16:creationId xmlns:a16="http://schemas.microsoft.com/office/drawing/2014/main" id="{38E04A1B-E5B9-46EA-ABFF-098CDD02F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706"/>
              <a:ext cx="256" cy="1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Cs</a:t>
              </a:r>
            </a:p>
          </p:txBody>
        </p:sp>
        <p:sp>
          <p:nvSpPr>
            <p:cNvPr id="255" name="Rectangle 96">
              <a:extLst>
                <a:ext uri="{FF2B5EF4-FFF2-40B4-BE49-F238E27FC236}">
                  <a16:creationId xmlns:a16="http://schemas.microsoft.com/office/drawing/2014/main" id="{53469E61-8875-4EE0-9977-6F4C52951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530"/>
              <a:ext cx="256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Xe</a:t>
              </a:r>
            </a:p>
          </p:txBody>
        </p:sp>
        <p:sp>
          <p:nvSpPr>
            <p:cNvPr id="256" name="Rectangle 95">
              <a:extLst>
                <a:ext uri="{FF2B5EF4-FFF2-40B4-BE49-F238E27FC236}">
                  <a16:creationId xmlns:a16="http://schemas.microsoft.com/office/drawing/2014/main" id="{0EAC254C-5911-44EC-9685-A39822ADF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530"/>
              <a:ext cx="259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257" name="Rectangle 94">
              <a:extLst>
                <a:ext uri="{FF2B5EF4-FFF2-40B4-BE49-F238E27FC236}">
                  <a16:creationId xmlns:a16="http://schemas.microsoft.com/office/drawing/2014/main" id="{F172F4BB-747F-4627-9291-204EFDC81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530"/>
              <a:ext cx="255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Te</a:t>
              </a:r>
            </a:p>
          </p:txBody>
        </p:sp>
        <p:sp>
          <p:nvSpPr>
            <p:cNvPr id="258" name="Rectangle 93">
              <a:extLst>
                <a:ext uri="{FF2B5EF4-FFF2-40B4-BE49-F238E27FC236}">
                  <a16:creationId xmlns:a16="http://schemas.microsoft.com/office/drawing/2014/main" id="{7A64A2F5-60DD-4ABA-8701-9195C8C24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530"/>
              <a:ext cx="258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Sb</a:t>
              </a:r>
            </a:p>
          </p:txBody>
        </p:sp>
        <p:sp>
          <p:nvSpPr>
            <p:cNvPr id="259" name="Rectangle 92">
              <a:extLst>
                <a:ext uri="{FF2B5EF4-FFF2-40B4-BE49-F238E27FC236}">
                  <a16:creationId xmlns:a16="http://schemas.microsoft.com/office/drawing/2014/main" id="{58E05949-617B-4DED-923A-A99CB0B66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530"/>
              <a:ext cx="257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Sc</a:t>
              </a:r>
            </a:p>
          </p:txBody>
        </p:sp>
        <p:sp>
          <p:nvSpPr>
            <p:cNvPr id="260" name="Rectangle 91">
              <a:extLst>
                <a:ext uri="{FF2B5EF4-FFF2-40B4-BE49-F238E27FC236}">
                  <a16:creationId xmlns:a16="http://schemas.microsoft.com/office/drawing/2014/main" id="{20A310C3-0C85-4089-AF3E-4CFDAFF9F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530"/>
              <a:ext cx="257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In</a:t>
              </a:r>
            </a:p>
          </p:txBody>
        </p:sp>
        <p:sp>
          <p:nvSpPr>
            <p:cNvPr id="261" name="Rectangle 90">
              <a:extLst>
                <a:ext uri="{FF2B5EF4-FFF2-40B4-BE49-F238E27FC236}">
                  <a16:creationId xmlns:a16="http://schemas.microsoft.com/office/drawing/2014/main" id="{32F5F922-E17A-4830-8098-2808870FE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530"/>
              <a:ext cx="256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Cd</a:t>
              </a:r>
            </a:p>
          </p:txBody>
        </p:sp>
        <p:sp>
          <p:nvSpPr>
            <p:cNvPr id="262" name="Rectangle 89">
              <a:extLst>
                <a:ext uri="{FF2B5EF4-FFF2-40B4-BE49-F238E27FC236}">
                  <a16:creationId xmlns:a16="http://schemas.microsoft.com/office/drawing/2014/main" id="{D821FD83-651B-42A0-98CE-50E0E1444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530"/>
              <a:ext cx="258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Ag</a:t>
              </a:r>
            </a:p>
          </p:txBody>
        </p:sp>
        <p:sp>
          <p:nvSpPr>
            <p:cNvPr id="263" name="Rectangle 88">
              <a:extLst>
                <a:ext uri="{FF2B5EF4-FFF2-40B4-BE49-F238E27FC236}">
                  <a16:creationId xmlns:a16="http://schemas.microsoft.com/office/drawing/2014/main" id="{3D49C861-48C5-4843-B346-A26A90E6D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530"/>
              <a:ext cx="257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Pd</a:t>
              </a:r>
            </a:p>
          </p:txBody>
        </p:sp>
        <p:sp>
          <p:nvSpPr>
            <p:cNvPr id="264" name="Rectangle 87">
              <a:extLst>
                <a:ext uri="{FF2B5EF4-FFF2-40B4-BE49-F238E27FC236}">
                  <a16:creationId xmlns:a16="http://schemas.microsoft.com/office/drawing/2014/main" id="{43084E9C-39C2-4964-B9FC-F3AE2CCC1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530"/>
              <a:ext cx="258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Rh</a:t>
              </a:r>
            </a:p>
          </p:txBody>
        </p:sp>
        <p:sp>
          <p:nvSpPr>
            <p:cNvPr id="265" name="Rectangle 86">
              <a:extLst>
                <a:ext uri="{FF2B5EF4-FFF2-40B4-BE49-F238E27FC236}">
                  <a16:creationId xmlns:a16="http://schemas.microsoft.com/office/drawing/2014/main" id="{D230BBBD-3A30-4089-9121-B97AAE753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530"/>
              <a:ext cx="258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Ru</a:t>
              </a:r>
            </a:p>
          </p:txBody>
        </p:sp>
        <p:sp>
          <p:nvSpPr>
            <p:cNvPr id="266" name="Rectangle 85">
              <a:extLst>
                <a:ext uri="{FF2B5EF4-FFF2-40B4-BE49-F238E27FC236}">
                  <a16:creationId xmlns:a16="http://schemas.microsoft.com/office/drawing/2014/main" id="{D5E943A0-9A49-473B-903C-BA854ADD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530"/>
              <a:ext cx="256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Tc</a:t>
              </a:r>
            </a:p>
          </p:txBody>
        </p:sp>
        <p:sp>
          <p:nvSpPr>
            <p:cNvPr id="267" name="Rectangle 84">
              <a:extLst>
                <a:ext uri="{FF2B5EF4-FFF2-40B4-BE49-F238E27FC236}">
                  <a16:creationId xmlns:a16="http://schemas.microsoft.com/office/drawing/2014/main" id="{D63C25B2-D335-4730-83B9-52971D8A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530"/>
              <a:ext cx="321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Mo</a:t>
              </a:r>
            </a:p>
          </p:txBody>
        </p:sp>
        <p:sp>
          <p:nvSpPr>
            <p:cNvPr id="268" name="Rectangle 83">
              <a:extLst>
                <a:ext uri="{FF2B5EF4-FFF2-40B4-BE49-F238E27FC236}">
                  <a16:creationId xmlns:a16="http://schemas.microsoft.com/office/drawing/2014/main" id="{1AA22EE8-2862-4A5D-994A-99E31ABC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1530"/>
              <a:ext cx="257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Nb</a:t>
              </a:r>
            </a:p>
          </p:txBody>
        </p:sp>
        <p:sp>
          <p:nvSpPr>
            <p:cNvPr id="269" name="Rectangle 82">
              <a:extLst>
                <a:ext uri="{FF2B5EF4-FFF2-40B4-BE49-F238E27FC236}">
                  <a16:creationId xmlns:a16="http://schemas.microsoft.com/office/drawing/2014/main" id="{5D635EF9-C46C-4335-9FD5-60C519009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530"/>
              <a:ext cx="258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Zr</a:t>
              </a:r>
            </a:p>
          </p:txBody>
        </p:sp>
        <p:sp>
          <p:nvSpPr>
            <p:cNvPr id="270" name="Rectangle 81">
              <a:extLst>
                <a:ext uri="{FF2B5EF4-FFF2-40B4-BE49-F238E27FC236}">
                  <a16:creationId xmlns:a16="http://schemas.microsoft.com/office/drawing/2014/main" id="{49712454-AEC6-4BAC-89ED-7AF62792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530"/>
              <a:ext cx="255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271" name="Rectangle 80">
              <a:extLst>
                <a:ext uri="{FF2B5EF4-FFF2-40B4-BE49-F238E27FC236}">
                  <a16:creationId xmlns:a16="http://schemas.microsoft.com/office/drawing/2014/main" id="{DAD57097-2B11-405C-B54E-7A0B4E1C6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530"/>
              <a:ext cx="259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Sr</a:t>
              </a:r>
            </a:p>
          </p:txBody>
        </p:sp>
        <p:sp>
          <p:nvSpPr>
            <p:cNvPr id="272" name="Rectangle 79">
              <a:extLst>
                <a:ext uri="{FF2B5EF4-FFF2-40B4-BE49-F238E27FC236}">
                  <a16:creationId xmlns:a16="http://schemas.microsoft.com/office/drawing/2014/main" id="{804FEAC5-7D46-4E96-8A47-36CBFD0A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30"/>
              <a:ext cx="256" cy="1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Rb</a:t>
              </a:r>
            </a:p>
          </p:txBody>
        </p:sp>
        <p:sp>
          <p:nvSpPr>
            <p:cNvPr id="273" name="Rectangle 78">
              <a:extLst>
                <a:ext uri="{FF2B5EF4-FFF2-40B4-BE49-F238E27FC236}">
                  <a16:creationId xmlns:a16="http://schemas.microsoft.com/office/drawing/2014/main" id="{F4682779-C9B1-43D9-A920-C61D4EA45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354"/>
              <a:ext cx="256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Kr</a:t>
              </a:r>
            </a:p>
          </p:txBody>
        </p:sp>
        <p:sp>
          <p:nvSpPr>
            <p:cNvPr id="274" name="Rectangle 77">
              <a:extLst>
                <a:ext uri="{FF2B5EF4-FFF2-40B4-BE49-F238E27FC236}">
                  <a16:creationId xmlns:a16="http://schemas.microsoft.com/office/drawing/2014/main" id="{AD1DA9B9-78AF-40AA-8A94-A7C9BA083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354"/>
              <a:ext cx="259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Br</a:t>
              </a:r>
            </a:p>
          </p:txBody>
        </p:sp>
        <p:sp>
          <p:nvSpPr>
            <p:cNvPr id="275" name="Rectangle 76">
              <a:extLst>
                <a:ext uri="{FF2B5EF4-FFF2-40B4-BE49-F238E27FC236}">
                  <a16:creationId xmlns:a16="http://schemas.microsoft.com/office/drawing/2014/main" id="{F4F8B679-4E0D-41D6-96F5-5DFFCF6FC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354"/>
              <a:ext cx="255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Se</a:t>
              </a:r>
            </a:p>
          </p:txBody>
        </p:sp>
        <p:sp>
          <p:nvSpPr>
            <p:cNvPr id="276" name="Rectangle 75">
              <a:extLst>
                <a:ext uri="{FF2B5EF4-FFF2-40B4-BE49-F238E27FC236}">
                  <a16:creationId xmlns:a16="http://schemas.microsoft.com/office/drawing/2014/main" id="{AF52DBD3-E77F-4038-B8A1-C048A940B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354"/>
              <a:ext cx="258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As</a:t>
              </a:r>
            </a:p>
          </p:txBody>
        </p:sp>
        <p:sp>
          <p:nvSpPr>
            <p:cNvPr id="277" name="Rectangle 74">
              <a:extLst>
                <a:ext uri="{FF2B5EF4-FFF2-40B4-BE49-F238E27FC236}">
                  <a16:creationId xmlns:a16="http://schemas.microsoft.com/office/drawing/2014/main" id="{E8D216FF-54F1-476B-9BFA-882986239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354"/>
              <a:ext cx="257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Ge</a:t>
              </a:r>
            </a:p>
          </p:txBody>
        </p:sp>
        <p:sp>
          <p:nvSpPr>
            <p:cNvPr id="278" name="Rectangle 73">
              <a:extLst>
                <a:ext uri="{FF2B5EF4-FFF2-40B4-BE49-F238E27FC236}">
                  <a16:creationId xmlns:a16="http://schemas.microsoft.com/office/drawing/2014/main" id="{C1FA219B-65DF-4B05-8E56-415860618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354"/>
              <a:ext cx="257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Ga</a:t>
              </a:r>
            </a:p>
          </p:txBody>
        </p:sp>
        <p:sp>
          <p:nvSpPr>
            <p:cNvPr id="279" name="Rectangle 72">
              <a:extLst>
                <a:ext uri="{FF2B5EF4-FFF2-40B4-BE49-F238E27FC236}">
                  <a16:creationId xmlns:a16="http://schemas.microsoft.com/office/drawing/2014/main" id="{266573D2-4859-4E09-905E-B4A85AA25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354"/>
              <a:ext cx="256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Zn</a:t>
              </a:r>
            </a:p>
          </p:txBody>
        </p:sp>
        <p:sp>
          <p:nvSpPr>
            <p:cNvPr id="280" name="Rectangle 71">
              <a:extLst>
                <a:ext uri="{FF2B5EF4-FFF2-40B4-BE49-F238E27FC236}">
                  <a16:creationId xmlns:a16="http://schemas.microsoft.com/office/drawing/2014/main" id="{7C842382-7FA3-49D8-B2E8-DBFF3DF6E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354"/>
              <a:ext cx="258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Cu</a:t>
              </a:r>
            </a:p>
          </p:txBody>
        </p:sp>
        <p:sp>
          <p:nvSpPr>
            <p:cNvPr id="281" name="Rectangle 70">
              <a:extLst>
                <a:ext uri="{FF2B5EF4-FFF2-40B4-BE49-F238E27FC236}">
                  <a16:creationId xmlns:a16="http://schemas.microsoft.com/office/drawing/2014/main" id="{6B18EC5F-9B0B-44A2-9BC3-4641A72C2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354"/>
              <a:ext cx="257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Ni</a:t>
              </a:r>
            </a:p>
          </p:txBody>
        </p:sp>
        <p:sp>
          <p:nvSpPr>
            <p:cNvPr id="282" name="Rectangle 69">
              <a:extLst>
                <a:ext uri="{FF2B5EF4-FFF2-40B4-BE49-F238E27FC236}">
                  <a16:creationId xmlns:a16="http://schemas.microsoft.com/office/drawing/2014/main" id="{6409CEDE-D761-4597-9001-8619A6E1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354"/>
              <a:ext cx="258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Co</a:t>
              </a:r>
            </a:p>
          </p:txBody>
        </p:sp>
        <p:sp>
          <p:nvSpPr>
            <p:cNvPr id="283" name="Rectangle 68">
              <a:extLst>
                <a:ext uri="{FF2B5EF4-FFF2-40B4-BE49-F238E27FC236}">
                  <a16:creationId xmlns:a16="http://schemas.microsoft.com/office/drawing/2014/main" id="{982DE7BA-FB1F-477C-A1E0-679ECEF6A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354"/>
              <a:ext cx="258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Fe</a:t>
              </a:r>
            </a:p>
          </p:txBody>
        </p:sp>
        <p:sp>
          <p:nvSpPr>
            <p:cNvPr id="284" name="Rectangle 67">
              <a:extLst>
                <a:ext uri="{FF2B5EF4-FFF2-40B4-BE49-F238E27FC236}">
                  <a16:creationId xmlns:a16="http://schemas.microsoft.com/office/drawing/2014/main" id="{C8046467-7870-4C30-9D49-E94203434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354"/>
              <a:ext cx="291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Mn</a:t>
              </a:r>
            </a:p>
          </p:txBody>
        </p:sp>
        <p:sp>
          <p:nvSpPr>
            <p:cNvPr id="285" name="Rectangle 66">
              <a:extLst>
                <a:ext uri="{FF2B5EF4-FFF2-40B4-BE49-F238E27FC236}">
                  <a16:creationId xmlns:a16="http://schemas.microsoft.com/office/drawing/2014/main" id="{D39AC918-A92B-49E3-BD37-56966C689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354"/>
              <a:ext cx="257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Cr</a:t>
              </a:r>
            </a:p>
          </p:txBody>
        </p:sp>
        <p:sp>
          <p:nvSpPr>
            <p:cNvPr id="286" name="Rectangle 65">
              <a:extLst>
                <a:ext uri="{FF2B5EF4-FFF2-40B4-BE49-F238E27FC236}">
                  <a16:creationId xmlns:a16="http://schemas.microsoft.com/office/drawing/2014/main" id="{F31F674E-AD22-4FD0-979D-6AC303FB4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1354"/>
              <a:ext cx="257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287" name="Rectangle 64">
              <a:extLst>
                <a:ext uri="{FF2B5EF4-FFF2-40B4-BE49-F238E27FC236}">
                  <a16:creationId xmlns:a16="http://schemas.microsoft.com/office/drawing/2014/main" id="{FD5FF673-61AF-4287-84DC-879997ED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354"/>
              <a:ext cx="258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Ti</a:t>
              </a:r>
            </a:p>
          </p:txBody>
        </p:sp>
        <p:sp>
          <p:nvSpPr>
            <p:cNvPr id="288" name="Rectangle 63">
              <a:extLst>
                <a:ext uri="{FF2B5EF4-FFF2-40B4-BE49-F238E27FC236}">
                  <a16:creationId xmlns:a16="http://schemas.microsoft.com/office/drawing/2014/main" id="{A0C664AC-B21E-413C-BC73-891CEF7D1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354"/>
              <a:ext cx="255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Sc</a:t>
              </a:r>
            </a:p>
          </p:txBody>
        </p:sp>
        <p:sp>
          <p:nvSpPr>
            <p:cNvPr id="289" name="Rectangle 62">
              <a:extLst>
                <a:ext uri="{FF2B5EF4-FFF2-40B4-BE49-F238E27FC236}">
                  <a16:creationId xmlns:a16="http://schemas.microsoft.com/office/drawing/2014/main" id="{E195EFF6-1C59-4B94-AB07-11C0062C7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354"/>
              <a:ext cx="259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Ca</a:t>
              </a:r>
            </a:p>
          </p:txBody>
        </p:sp>
        <p:sp>
          <p:nvSpPr>
            <p:cNvPr id="290" name="Rectangle 61">
              <a:extLst>
                <a:ext uri="{FF2B5EF4-FFF2-40B4-BE49-F238E27FC236}">
                  <a16:creationId xmlns:a16="http://schemas.microsoft.com/office/drawing/2014/main" id="{F7AD56EA-5490-4D29-AE7B-AF94ECB67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354"/>
              <a:ext cx="256" cy="1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291" name="Rectangle 60">
              <a:extLst>
                <a:ext uri="{FF2B5EF4-FFF2-40B4-BE49-F238E27FC236}">
                  <a16:creationId xmlns:a16="http://schemas.microsoft.com/office/drawing/2014/main" id="{51571988-81B3-4885-AABF-454D84DCB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199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Ar</a:t>
              </a:r>
            </a:p>
          </p:txBody>
        </p:sp>
        <p:sp>
          <p:nvSpPr>
            <p:cNvPr id="292" name="Rectangle 59">
              <a:extLst>
                <a:ext uri="{FF2B5EF4-FFF2-40B4-BE49-F238E27FC236}">
                  <a16:creationId xmlns:a16="http://schemas.microsoft.com/office/drawing/2014/main" id="{36D81F1E-C11E-4340-8A64-8C6CD26FF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199"/>
              <a:ext cx="259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Cl</a:t>
              </a:r>
            </a:p>
          </p:txBody>
        </p:sp>
        <p:sp>
          <p:nvSpPr>
            <p:cNvPr id="293" name="Rectangle 58">
              <a:extLst>
                <a:ext uri="{FF2B5EF4-FFF2-40B4-BE49-F238E27FC236}">
                  <a16:creationId xmlns:a16="http://schemas.microsoft.com/office/drawing/2014/main" id="{4F5F9782-83F0-4E9F-99DF-01A85DCAE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199"/>
              <a:ext cx="255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94" name="Rectangle 57">
              <a:extLst>
                <a:ext uri="{FF2B5EF4-FFF2-40B4-BE49-F238E27FC236}">
                  <a16:creationId xmlns:a16="http://schemas.microsoft.com/office/drawing/2014/main" id="{B669FEB4-8E7E-4381-B63B-446A4A50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199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295" name="Rectangle 56">
              <a:extLst>
                <a:ext uri="{FF2B5EF4-FFF2-40B4-BE49-F238E27FC236}">
                  <a16:creationId xmlns:a16="http://schemas.microsoft.com/office/drawing/2014/main" id="{92602ED9-EAC6-4F96-A025-5229E95D1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199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Si</a:t>
              </a:r>
            </a:p>
          </p:txBody>
        </p:sp>
        <p:sp>
          <p:nvSpPr>
            <p:cNvPr id="296" name="Rectangle 55">
              <a:extLst>
                <a:ext uri="{FF2B5EF4-FFF2-40B4-BE49-F238E27FC236}">
                  <a16:creationId xmlns:a16="http://schemas.microsoft.com/office/drawing/2014/main" id="{22727BC3-83C9-4C97-8DC7-F8C2244D3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199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Al</a:t>
              </a:r>
            </a:p>
          </p:txBody>
        </p:sp>
        <p:sp>
          <p:nvSpPr>
            <p:cNvPr id="297" name="Rectangle 54">
              <a:extLst>
                <a:ext uri="{FF2B5EF4-FFF2-40B4-BE49-F238E27FC236}">
                  <a16:creationId xmlns:a16="http://schemas.microsoft.com/office/drawing/2014/main" id="{E58F6525-FEE1-41E8-A2A3-889162884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199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8" name="Rectangle 53">
              <a:extLst>
                <a:ext uri="{FF2B5EF4-FFF2-40B4-BE49-F238E27FC236}">
                  <a16:creationId xmlns:a16="http://schemas.microsoft.com/office/drawing/2014/main" id="{7C595204-1994-4142-933D-88AD6E96F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199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9" name="Rectangle 52">
              <a:extLst>
                <a:ext uri="{FF2B5EF4-FFF2-40B4-BE49-F238E27FC236}">
                  <a16:creationId xmlns:a16="http://schemas.microsoft.com/office/drawing/2014/main" id="{131494BC-6417-4B43-91E0-F4B5434A3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199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0" name="Rectangle 51">
              <a:extLst>
                <a:ext uri="{FF2B5EF4-FFF2-40B4-BE49-F238E27FC236}">
                  <a16:creationId xmlns:a16="http://schemas.microsoft.com/office/drawing/2014/main" id="{959E851D-A630-4B4C-B47D-2F96185D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199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1" name="Rectangle 50">
              <a:extLst>
                <a:ext uri="{FF2B5EF4-FFF2-40B4-BE49-F238E27FC236}">
                  <a16:creationId xmlns:a16="http://schemas.microsoft.com/office/drawing/2014/main" id="{9272BCB2-59B3-4B3A-9B8F-6233FF874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199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2" name="Rectangle 49">
              <a:extLst>
                <a:ext uri="{FF2B5EF4-FFF2-40B4-BE49-F238E27FC236}">
                  <a16:creationId xmlns:a16="http://schemas.microsoft.com/office/drawing/2014/main" id="{4D989F10-3906-4F2B-AF98-9B88A0186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199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3" name="Rectangle 48">
              <a:extLst>
                <a:ext uri="{FF2B5EF4-FFF2-40B4-BE49-F238E27FC236}">
                  <a16:creationId xmlns:a16="http://schemas.microsoft.com/office/drawing/2014/main" id="{F00224D7-E09B-48CB-B675-8545065ED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199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4" name="Rectangle 47">
              <a:extLst>
                <a:ext uri="{FF2B5EF4-FFF2-40B4-BE49-F238E27FC236}">
                  <a16:creationId xmlns:a16="http://schemas.microsoft.com/office/drawing/2014/main" id="{54D91570-6E5A-4EFA-89EA-BB1D243E6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1199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5" name="Rectangle 46">
              <a:extLst>
                <a:ext uri="{FF2B5EF4-FFF2-40B4-BE49-F238E27FC236}">
                  <a16:creationId xmlns:a16="http://schemas.microsoft.com/office/drawing/2014/main" id="{B982DC35-6901-4108-97FF-2FBDC23F3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199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6" name="Rectangle 45">
              <a:extLst>
                <a:ext uri="{FF2B5EF4-FFF2-40B4-BE49-F238E27FC236}">
                  <a16:creationId xmlns:a16="http://schemas.microsoft.com/office/drawing/2014/main" id="{1CBB2739-0327-4533-A204-B098E9945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199"/>
              <a:ext cx="255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7" name="Rectangle 44">
              <a:extLst>
                <a:ext uri="{FF2B5EF4-FFF2-40B4-BE49-F238E27FC236}">
                  <a16:creationId xmlns:a16="http://schemas.microsoft.com/office/drawing/2014/main" id="{3A1582ED-CB8E-4665-8775-079CDAC3D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" y="1199"/>
              <a:ext cx="32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  Mg</a:t>
              </a:r>
            </a:p>
          </p:txBody>
        </p:sp>
        <p:sp>
          <p:nvSpPr>
            <p:cNvPr id="308" name="Rectangle 43">
              <a:extLst>
                <a:ext uri="{FF2B5EF4-FFF2-40B4-BE49-F238E27FC236}">
                  <a16:creationId xmlns:a16="http://schemas.microsoft.com/office/drawing/2014/main" id="{5E88C767-F774-4CD6-98CF-F0B97CF4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99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Na</a:t>
              </a:r>
            </a:p>
          </p:txBody>
        </p:sp>
        <p:sp>
          <p:nvSpPr>
            <p:cNvPr id="309" name="Rectangle 42">
              <a:extLst>
                <a:ext uri="{FF2B5EF4-FFF2-40B4-BE49-F238E27FC236}">
                  <a16:creationId xmlns:a16="http://schemas.microsoft.com/office/drawing/2014/main" id="{A5A5B17C-B660-4E7B-BD2B-228E685B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1045"/>
              <a:ext cx="256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Ne</a:t>
              </a:r>
            </a:p>
          </p:txBody>
        </p:sp>
        <p:sp>
          <p:nvSpPr>
            <p:cNvPr id="310" name="Rectangle 41">
              <a:extLst>
                <a:ext uri="{FF2B5EF4-FFF2-40B4-BE49-F238E27FC236}">
                  <a16:creationId xmlns:a16="http://schemas.microsoft.com/office/drawing/2014/main" id="{90779328-1BCC-49DB-A90A-5E74A4559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1045"/>
              <a:ext cx="259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311" name="Rectangle 40">
              <a:extLst>
                <a:ext uri="{FF2B5EF4-FFF2-40B4-BE49-F238E27FC236}">
                  <a16:creationId xmlns:a16="http://schemas.microsoft.com/office/drawing/2014/main" id="{1EA491C6-32A3-4EDE-8D28-5F1F85C9A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1045"/>
              <a:ext cx="255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312" name="Rectangle 39">
              <a:extLst>
                <a:ext uri="{FF2B5EF4-FFF2-40B4-BE49-F238E27FC236}">
                  <a16:creationId xmlns:a16="http://schemas.microsoft.com/office/drawing/2014/main" id="{8F5D5C44-66CF-49BD-B62E-E90ABD5AA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1045"/>
              <a:ext cx="258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13" name="Rectangle 38">
              <a:extLst>
                <a:ext uri="{FF2B5EF4-FFF2-40B4-BE49-F238E27FC236}">
                  <a16:creationId xmlns:a16="http://schemas.microsoft.com/office/drawing/2014/main" id="{93BBF4A5-9605-44A8-918C-E6A132874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1045"/>
              <a:ext cx="257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4" name="Rectangle 37">
              <a:extLst>
                <a:ext uri="{FF2B5EF4-FFF2-40B4-BE49-F238E27FC236}">
                  <a16:creationId xmlns:a16="http://schemas.microsoft.com/office/drawing/2014/main" id="{A29027FC-B672-449A-93D6-EE56BA0C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1045"/>
              <a:ext cx="257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15" name="Rectangle 36">
              <a:extLst>
                <a:ext uri="{FF2B5EF4-FFF2-40B4-BE49-F238E27FC236}">
                  <a16:creationId xmlns:a16="http://schemas.microsoft.com/office/drawing/2014/main" id="{281F68BD-0472-4B12-85C6-4BF666C19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045"/>
              <a:ext cx="256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6" name="Rectangle 35">
              <a:extLst>
                <a:ext uri="{FF2B5EF4-FFF2-40B4-BE49-F238E27FC236}">
                  <a16:creationId xmlns:a16="http://schemas.microsoft.com/office/drawing/2014/main" id="{C5AC7E88-7979-4792-9037-D31B04BAA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045"/>
              <a:ext cx="258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7" name="Rectangle 34">
              <a:extLst>
                <a:ext uri="{FF2B5EF4-FFF2-40B4-BE49-F238E27FC236}">
                  <a16:creationId xmlns:a16="http://schemas.microsoft.com/office/drawing/2014/main" id="{FF044CD5-98F9-4F26-B792-C1293BC9C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1045"/>
              <a:ext cx="257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8" name="Rectangle 33">
              <a:extLst>
                <a:ext uri="{FF2B5EF4-FFF2-40B4-BE49-F238E27FC236}">
                  <a16:creationId xmlns:a16="http://schemas.microsoft.com/office/drawing/2014/main" id="{821F7D34-D0FC-4450-B94F-A36E9540F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1045"/>
              <a:ext cx="258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9" name="Rectangle 32">
              <a:extLst>
                <a:ext uri="{FF2B5EF4-FFF2-40B4-BE49-F238E27FC236}">
                  <a16:creationId xmlns:a16="http://schemas.microsoft.com/office/drawing/2014/main" id="{279EA338-679A-4D93-8A41-03733BEC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045"/>
              <a:ext cx="258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0" name="Rectangle 31">
              <a:extLst>
                <a:ext uri="{FF2B5EF4-FFF2-40B4-BE49-F238E27FC236}">
                  <a16:creationId xmlns:a16="http://schemas.microsoft.com/office/drawing/2014/main" id="{EA5EB022-3563-4BEB-BE45-CF5FFCD11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1045"/>
              <a:ext cx="256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1" name="Rectangle 30">
              <a:extLst>
                <a:ext uri="{FF2B5EF4-FFF2-40B4-BE49-F238E27FC236}">
                  <a16:creationId xmlns:a16="http://schemas.microsoft.com/office/drawing/2014/main" id="{C7E58281-3176-4FFE-9C58-BC3D1996A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045"/>
              <a:ext cx="257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2" name="Rectangle 29">
              <a:extLst>
                <a:ext uri="{FF2B5EF4-FFF2-40B4-BE49-F238E27FC236}">
                  <a16:creationId xmlns:a16="http://schemas.microsoft.com/office/drawing/2014/main" id="{C86827CB-66E7-42E6-85F9-FC92CDF13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1045"/>
              <a:ext cx="257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3" name="Rectangle 28">
              <a:extLst>
                <a:ext uri="{FF2B5EF4-FFF2-40B4-BE49-F238E27FC236}">
                  <a16:creationId xmlns:a16="http://schemas.microsoft.com/office/drawing/2014/main" id="{03A523E4-F7FD-43E0-BF6C-F90506C43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045"/>
              <a:ext cx="258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4" name="Rectangle 27">
              <a:extLst>
                <a:ext uri="{FF2B5EF4-FFF2-40B4-BE49-F238E27FC236}">
                  <a16:creationId xmlns:a16="http://schemas.microsoft.com/office/drawing/2014/main" id="{229FD59D-6B23-418F-AD55-8C1F04141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045"/>
              <a:ext cx="255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5" name="Rectangle 26">
              <a:extLst>
                <a:ext uri="{FF2B5EF4-FFF2-40B4-BE49-F238E27FC236}">
                  <a16:creationId xmlns:a16="http://schemas.microsoft.com/office/drawing/2014/main" id="{6FA00052-03B8-4DEB-A94D-799EF471E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1045"/>
              <a:ext cx="259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Be</a:t>
              </a:r>
            </a:p>
          </p:txBody>
        </p:sp>
        <p:sp>
          <p:nvSpPr>
            <p:cNvPr id="326" name="Rectangle 25">
              <a:extLst>
                <a:ext uri="{FF2B5EF4-FFF2-40B4-BE49-F238E27FC236}">
                  <a16:creationId xmlns:a16="http://schemas.microsoft.com/office/drawing/2014/main" id="{2927AAE8-1657-4F77-A30C-05722CFB5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045"/>
              <a:ext cx="256" cy="15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Li</a:t>
              </a:r>
            </a:p>
          </p:txBody>
        </p:sp>
        <p:sp>
          <p:nvSpPr>
            <p:cNvPr id="327" name="Rectangle 24">
              <a:extLst>
                <a:ext uri="{FF2B5EF4-FFF2-40B4-BE49-F238E27FC236}">
                  <a16:creationId xmlns:a16="http://schemas.microsoft.com/office/drawing/2014/main" id="{45D915AC-137F-444C-B5C6-EA7D9199F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7" y="890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He</a:t>
              </a:r>
            </a:p>
          </p:txBody>
        </p:sp>
        <p:sp>
          <p:nvSpPr>
            <p:cNvPr id="328" name="Rectangle 23">
              <a:extLst>
                <a:ext uri="{FF2B5EF4-FFF2-40B4-BE49-F238E27FC236}">
                  <a16:creationId xmlns:a16="http://schemas.microsoft.com/office/drawing/2014/main" id="{C0208C32-2C93-4722-B45C-02C58990E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890"/>
              <a:ext cx="259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9" name="Rectangle 22">
              <a:extLst>
                <a:ext uri="{FF2B5EF4-FFF2-40B4-BE49-F238E27FC236}">
                  <a16:creationId xmlns:a16="http://schemas.microsoft.com/office/drawing/2014/main" id="{9C236A46-63D0-4461-B62D-BA27E7BFB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" y="890"/>
              <a:ext cx="255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0" name="Rectangle 21">
              <a:extLst>
                <a:ext uri="{FF2B5EF4-FFF2-40B4-BE49-F238E27FC236}">
                  <a16:creationId xmlns:a16="http://schemas.microsoft.com/office/drawing/2014/main" id="{E39B696B-69E8-4D8F-9A83-40A3DFAED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890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1" name="Rectangle 20">
              <a:extLst>
                <a:ext uri="{FF2B5EF4-FFF2-40B4-BE49-F238E27FC236}">
                  <a16:creationId xmlns:a16="http://schemas.microsoft.com/office/drawing/2014/main" id="{401EF7C4-D009-494D-A352-F6F06A74B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890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2" name="Rectangle 19">
              <a:extLst>
                <a:ext uri="{FF2B5EF4-FFF2-40B4-BE49-F238E27FC236}">
                  <a16:creationId xmlns:a16="http://schemas.microsoft.com/office/drawing/2014/main" id="{24749E47-4C6A-4DC0-B6D2-BC2A6CA03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1" y="890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3" name="Rectangle 18">
              <a:extLst>
                <a:ext uri="{FF2B5EF4-FFF2-40B4-BE49-F238E27FC236}">
                  <a16:creationId xmlns:a16="http://schemas.microsoft.com/office/drawing/2014/main" id="{1FD43AC1-6FB8-4F93-AABA-DC85498C9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890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4" name="Rectangle 17">
              <a:extLst>
                <a:ext uri="{FF2B5EF4-FFF2-40B4-BE49-F238E27FC236}">
                  <a16:creationId xmlns:a16="http://schemas.microsoft.com/office/drawing/2014/main" id="{5DBC0289-B211-4CD5-A166-8854011CB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890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5" name="Rectangle 16">
              <a:extLst>
                <a:ext uri="{FF2B5EF4-FFF2-40B4-BE49-F238E27FC236}">
                  <a16:creationId xmlns:a16="http://schemas.microsoft.com/office/drawing/2014/main" id="{6EDEC6C6-A42D-4083-BBBD-ACC3E7891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890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6" name="Rectangle 15">
              <a:extLst>
                <a:ext uri="{FF2B5EF4-FFF2-40B4-BE49-F238E27FC236}">
                  <a16:creationId xmlns:a16="http://schemas.microsoft.com/office/drawing/2014/main" id="{9EB7F1E4-1C07-4AFF-B8DC-A12206D17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2" y="890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7" name="Rectangle 14">
              <a:extLst>
                <a:ext uri="{FF2B5EF4-FFF2-40B4-BE49-F238E27FC236}">
                  <a16:creationId xmlns:a16="http://schemas.microsoft.com/office/drawing/2014/main" id="{78A9FF04-0645-4535-A3DF-24C57E545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890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8" name="Rectangle 13">
              <a:extLst>
                <a:ext uri="{FF2B5EF4-FFF2-40B4-BE49-F238E27FC236}">
                  <a16:creationId xmlns:a16="http://schemas.microsoft.com/office/drawing/2014/main" id="{B53BFD56-1438-4BCE-ADFE-DA324BB4E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890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9" name="Rectangle 12">
              <a:extLst>
                <a:ext uri="{FF2B5EF4-FFF2-40B4-BE49-F238E27FC236}">
                  <a16:creationId xmlns:a16="http://schemas.microsoft.com/office/drawing/2014/main" id="{53BD4BF5-B41E-49A2-9BDA-1314BC3F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890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0" name="Rectangle 11">
              <a:extLst>
                <a:ext uri="{FF2B5EF4-FFF2-40B4-BE49-F238E27FC236}">
                  <a16:creationId xmlns:a16="http://schemas.microsoft.com/office/drawing/2014/main" id="{54833BA1-9DF4-49DD-B267-1DF0AEE65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890"/>
              <a:ext cx="257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1" name="Rectangle 10">
              <a:extLst>
                <a:ext uri="{FF2B5EF4-FFF2-40B4-BE49-F238E27FC236}">
                  <a16:creationId xmlns:a16="http://schemas.microsoft.com/office/drawing/2014/main" id="{5A789D1B-95B8-46AD-8F2B-4824AA06D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890"/>
              <a:ext cx="258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2" name="Rectangle 9">
              <a:extLst>
                <a:ext uri="{FF2B5EF4-FFF2-40B4-BE49-F238E27FC236}">
                  <a16:creationId xmlns:a16="http://schemas.microsoft.com/office/drawing/2014/main" id="{DC87BF91-0506-4D5E-B298-D21995F77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890"/>
              <a:ext cx="255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3" name="Rectangle 8">
              <a:extLst>
                <a:ext uri="{FF2B5EF4-FFF2-40B4-BE49-F238E27FC236}">
                  <a16:creationId xmlns:a16="http://schemas.microsoft.com/office/drawing/2014/main" id="{7F5ACAB9-6E9C-4CC3-9161-6771A3B9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890"/>
              <a:ext cx="259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endParaRPr lang="en-US" altLang="de-DE" sz="14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4" name="Rectangle 7">
              <a:extLst>
                <a:ext uri="{FF2B5EF4-FFF2-40B4-BE49-F238E27FC236}">
                  <a16:creationId xmlns:a16="http://schemas.microsoft.com/office/drawing/2014/main" id="{3999D879-AECA-4E54-928F-A26E8ED00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890"/>
              <a:ext cx="256" cy="1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345" name="Line 133">
              <a:extLst>
                <a:ext uri="{FF2B5EF4-FFF2-40B4-BE49-F238E27FC236}">
                  <a16:creationId xmlns:a16="http://schemas.microsoft.com/office/drawing/2014/main" id="{3B541A07-2C77-43B9-9C51-43CAE4D5A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890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Line 140">
              <a:extLst>
                <a:ext uri="{FF2B5EF4-FFF2-40B4-BE49-F238E27FC236}">
                  <a16:creationId xmlns:a16="http://schemas.microsoft.com/office/drawing/2014/main" id="{3A0CB001-A42B-4BED-93C7-117D037AE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2069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Line 141">
              <a:extLst>
                <a:ext uri="{FF2B5EF4-FFF2-40B4-BE49-F238E27FC236}">
                  <a16:creationId xmlns:a16="http://schemas.microsoft.com/office/drawing/2014/main" id="{1D7B619C-9D6E-4CE6-AF63-76A90E4B5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890"/>
              <a:ext cx="0" cy="155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Line 159">
              <a:extLst>
                <a:ext uri="{FF2B5EF4-FFF2-40B4-BE49-F238E27FC236}">
                  <a16:creationId xmlns:a16="http://schemas.microsoft.com/office/drawing/2014/main" id="{5D8B7474-FB61-402B-BF75-CBE846C7E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890"/>
              <a:ext cx="0" cy="155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Line 414">
              <a:extLst>
                <a:ext uri="{FF2B5EF4-FFF2-40B4-BE49-F238E27FC236}">
                  <a16:creationId xmlns:a16="http://schemas.microsoft.com/office/drawing/2014/main" id="{B000AB61-2E70-4427-94B6-4E7C32156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" y="890"/>
              <a:ext cx="259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Line 415">
              <a:extLst>
                <a:ext uri="{FF2B5EF4-FFF2-40B4-BE49-F238E27FC236}">
                  <a16:creationId xmlns:a16="http://schemas.microsoft.com/office/drawing/2014/main" id="{C978FE71-99FA-4F2F-8615-1929C92D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045"/>
              <a:ext cx="0" cy="154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Line 416">
              <a:extLst>
                <a:ext uri="{FF2B5EF4-FFF2-40B4-BE49-F238E27FC236}">
                  <a16:creationId xmlns:a16="http://schemas.microsoft.com/office/drawing/2014/main" id="{03228812-903D-41E7-BA44-F6D8D394F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890"/>
              <a:ext cx="255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Line 418">
              <a:extLst>
                <a:ext uri="{FF2B5EF4-FFF2-40B4-BE49-F238E27FC236}">
                  <a16:creationId xmlns:a16="http://schemas.microsoft.com/office/drawing/2014/main" id="{5904C5E7-4793-4903-81CA-0668FA611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890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Line 420">
              <a:extLst>
                <a:ext uri="{FF2B5EF4-FFF2-40B4-BE49-F238E27FC236}">
                  <a16:creationId xmlns:a16="http://schemas.microsoft.com/office/drawing/2014/main" id="{8902A2E9-24E7-4616-A348-CF6822461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890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Line 422">
              <a:extLst>
                <a:ext uri="{FF2B5EF4-FFF2-40B4-BE49-F238E27FC236}">
                  <a16:creationId xmlns:a16="http://schemas.microsoft.com/office/drawing/2014/main" id="{3D6E5A2D-4DA8-4483-8C94-B8888A8B4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" y="890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Line 424">
              <a:extLst>
                <a:ext uri="{FF2B5EF4-FFF2-40B4-BE49-F238E27FC236}">
                  <a16:creationId xmlns:a16="http://schemas.microsoft.com/office/drawing/2014/main" id="{9CEEA02C-9410-4465-9FF5-026D9899C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890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Line 426">
              <a:extLst>
                <a:ext uri="{FF2B5EF4-FFF2-40B4-BE49-F238E27FC236}">
                  <a16:creationId xmlns:a16="http://schemas.microsoft.com/office/drawing/2014/main" id="{73DBFCAD-DB2A-423F-9C36-BE0CA30FB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890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Line 428">
              <a:extLst>
                <a:ext uri="{FF2B5EF4-FFF2-40B4-BE49-F238E27FC236}">
                  <a16:creationId xmlns:a16="http://schemas.microsoft.com/office/drawing/2014/main" id="{1043F8F2-7E3D-44BA-B457-2B76578F7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2" y="890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Line 430">
              <a:extLst>
                <a:ext uri="{FF2B5EF4-FFF2-40B4-BE49-F238E27FC236}">
                  <a16:creationId xmlns:a16="http://schemas.microsoft.com/office/drawing/2014/main" id="{DD3D2B9C-06E0-4780-B956-52107F0AC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0" y="890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Line 432">
              <a:extLst>
                <a:ext uri="{FF2B5EF4-FFF2-40B4-BE49-F238E27FC236}">
                  <a16:creationId xmlns:a16="http://schemas.microsoft.com/office/drawing/2014/main" id="{78A18C9D-6EEB-49C0-8F7A-815DCD416A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890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Line 434">
              <a:extLst>
                <a:ext uri="{FF2B5EF4-FFF2-40B4-BE49-F238E27FC236}">
                  <a16:creationId xmlns:a16="http://schemas.microsoft.com/office/drawing/2014/main" id="{5B867E66-49B2-4C22-AF45-904CF546C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5" y="890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Line 436">
              <a:extLst>
                <a:ext uri="{FF2B5EF4-FFF2-40B4-BE49-F238E27FC236}">
                  <a16:creationId xmlns:a16="http://schemas.microsoft.com/office/drawing/2014/main" id="{64C95E9A-F23E-4A00-9006-AFFBAE063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1" y="890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Line 438">
              <a:extLst>
                <a:ext uri="{FF2B5EF4-FFF2-40B4-BE49-F238E27FC236}">
                  <a16:creationId xmlns:a16="http://schemas.microsoft.com/office/drawing/2014/main" id="{86B9CD68-A7BC-4D5C-A2B8-321E4C1309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890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Line 440">
              <a:extLst>
                <a:ext uri="{FF2B5EF4-FFF2-40B4-BE49-F238E27FC236}">
                  <a16:creationId xmlns:a16="http://schemas.microsoft.com/office/drawing/2014/main" id="{57EB03CA-370D-41F6-992B-4E3112EC8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" y="890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Line 442">
              <a:extLst>
                <a:ext uri="{FF2B5EF4-FFF2-40B4-BE49-F238E27FC236}">
                  <a16:creationId xmlns:a16="http://schemas.microsoft.com/office/drawing/2014/main" id="{FBDF1EC9-A982-4F7C-B898-1E82D895F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" y="890"/>
              <a:ext cx="255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Line 444">
              <a:extLst>
                <a:ext uri="{FF2B5EF4-FFF2-40B4-BE49-F238E27FC236}">
                  <a16:creationId xmlns:a16="http://schemas.microsoft.com/office/drawing/2014/main" id="{0409D830-8EFA-415C-8BB8-DCF223C76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" y="890"/>
              <a:ext cx="259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Line 446">
              <a:extLst>
                <a:ext uri="{FF2B5EF4-FFF2-40B4-BE49-F238E27FC236}">
                  <a16:creationId xmlns:a16="http://schemas.microsoft.com/office/drawing/2014/main" id="{20D7C382-7F11-4CF8-B31F-6EDB5B367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7" y="890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Line 449">
              <a:extLst>
                <a:ext uri="{FF2B5EF4-FFF2-40B4-BE49-F238E27FC236}">
                  <a16:creationId xmlns:a16="http://schemas.microsoft.com/office/drawing/2014/main" id="{5DCB1DCE-321D-47F8-8991-E32C87BEA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045"/>
              <a:ext cx="0" cy="154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Line 451">
              <a:extLst>
                <a:ext uri="{FF2B5EF4-FFF2-40B4-BE49-F238E27FC236}">
                  <a16:creationId xmlns:a16="http://schemas.microsoft.com/office/drawing/2014/main" id="{3DC232A7-82E9-44B8-B827-54FEEA110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199"/>
              <a:ext cx="0" cy="155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Line 485">
              <a:extLst>
                <a:ext uri="{FF2B5EF4-FFF2-40B4-BE49-F238E27FC236}">
                  <a16:creationId xmlns:a16="http://schemas.microsoft.com/office/drawing/2014/main" id="{5EBA008A-72ED-4CAF-BE2A-7303C21BC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199"/>
              <a:ext cx="0" cy="155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Line 487">
              <a:extLst>
                <a:ext uri="{FF2B5EF4-FFF2-40B4-BE49-F238E27FC236}">
                  <a16:creationId xmlns:a16="http://schemas.microsoft.com/office/drawing/2014/main" id="{A92DD572-CF49-4F72-BB48-ABBA8FDE2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354"/>
              <a:ext cx="0" cy="176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Line 521">
              <a:extLst>
                <a:ext uri="{FF2B5EF4-FFF2-40B4-BE49-F238E27FC236}">
                  <a16:creationId xmlns:a16="http://schemas.microsoft.com/office/drawing/2014/main" id="{70A49EFE-B1BB-4C83-BF70-F90E67854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354"/>
              <a:ext cx="0" cy="176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Line 523">
              <a:extLst>
                <a:ext uri="{FF2B5EF4-FFF2-40B4-BE49-F238E27FC236}">
                  <a16:creationId xmlns:a16="http://schemas.microsoft.com/office/drawing/2014/main" id="{84058627-9D26-4488-9D55-715487491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530"/>
              <a:ext cx="0" cy="178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Line 557">
              <a:extLst>
                <a:ext uri="{FF2B5EF4-FFF2-40B4-BE49-F238E27FC236}">
                  <a16:creationId xmlns:a16="http://schemas.microsoft.com/office/drawing/2014/main" id="{DECBF14E-64AD-446C-9D90-967064FFE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530"/>
              <a:ext cx="0" cy="178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Line 559">
              <a:extLst>
                <a:ext uri="{FF2B5EF4-FFF2-40B4-BE49-F238E27FC236}">
                  <a16:creationId xmlns:a16="http://schemas.microsoft.com/office/drawing/2014/main" id="{665E8B41-8E03-4E3C-ABE4-D108F12F8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706"/>
              <a:ext cx="1" cy="181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Line 593">
              <a:extLst>
                <a:ext uri="{FF2B5EF4-FFF2-40B4-BE49-F238E27FC236}">
                  <a16:creationId xmlns:a16="http://schemas.microsoft.com/office/drawing/2014/main" id="{F46F222F-A0DF-40AC-91EC-166242491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706"/>
              <a:ext cx="1" cy="181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Line 595">
              <a:extLst>
                <a:ext uri="{FF2B5EF4-FFF2-40B4-BE49-F238E27FC236}">
                  <a16:creationId xmlns:a16="http://schemas.microsoft.com/office/drawing/2014/main" id="{7634A3BA-73F1-401F-BF89-872DBA71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887"/>
              <a:ext cx="1" cy="182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Line 629">
              <a:extLst>
                <a:ext uri="{FF2B5EF4-FFF2-40B4-BE49-F238E27FC236}">
                  <a16:creationId xmlns:a16="http://schemas.microsoft.com/office/drawing/2014/main" id="{5396ED20-E2BD-470E-B91C-F5D4997BE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887"/>
              <a:ext cx="1" cy="182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Line 631">
              <a:extLst>
                <a:ext uri="{FF2B5EF4-FFF2-40B4-BE49-F238E27FC236}">
                  <a16:creationId xmlns:a16="http://schemas.microsoft.com/office/drawing/2014/main" id="{968E7588-C1C9-47A9-A8E7-98F2EA7F5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" y="2069"/>
              <a:ext cx="259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Line 633">
              <a:extLst>
                <a:ext uri="{FF2B5EF4-FFF2-40B4-BE49-F238E27FC236}">
                  <a16:creationId xmlns:a16="http://schemas.microsoft.com/office/drawing/2014/main" id="{C7270E56-4FA1-4C43-A3CC-71B084564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" y="2069"/>
              <a:ext cx="255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Line 635">
              <a:extLst>
                <a:ext uri="{FF2B5EF4-FFF2-40B4-BE49-F238E27FC236}">
                  <a16:creationId xmlns:a16="http://schemas.microsoft.com/office/drawing/2014/main" id="{AB49E93F-857D-498D-895F-E116A219C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2069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Line 637">
              <a:extLst>
                <a:ext uri="{FF2B5EF4-FFF2-40B4-BE49-F238E27FC236}">
                  <a16:creationId xmlns:a16="http://schemas.microsoft.com/office/drawing/2014/main" id="{9A46495F-7D8C-4D9A-9C94-8CEEF795B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069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Line 639">
              <a:extLst>
                <a:ext uri="{FF2B5EF4-FFF2-40B4-BE49-F238E27FC236}">
                  <a16:creationId xmlns:a16="http://schemas.microsoft.com/office/drawing/2014/main" id="{926A0C70-9438-4D16-AA1F-E017260FD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" y="2069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Line 641">
              <a:extLst>
                <a:ext uri="{FF2B5EF4-FFF2-40B4-BE49-F238E27FC236}">
                  <a16:creationId xmlns:a16="http://schemas.microsoft.com/office/drawing/2014/main" id="{C0AA67C0-E8A3-4F0B-BAF5-627402F04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2069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Line 643">
              <a:extLst>
                <a:ext uri="{FF2B5EF4-FFF2-40B4-BE49-F238E27FC236}">
                  <a16:creationId xmlns:a16="http://schemas.microsoft.com/office/drawing/2014/main" id="{AF81047F-55C8-48E1-98EB-44851B23F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2069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Line 645">
              <a:extLst>
                <a:ext uri="{FF2B5EF4-FFF2-40B4-BE49-F238E27FC236}">
                  <a16:creationId xmlns:a16="http://schemas.microsoft.com/office/drawing/2014/main" id="{FFEB0686-181C-4EFB-BCBD-211A1C5E16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2" y="2069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Line 647">
              <a:extLst>
                <a:ext uri="{FF2B5EF4-FFF2-40B4-BE49-F238E27FC236}">
                  <a16:creationId xmlns:a16="http://schemas.microsoft.com/office/drawing/2014/main" id="{222ABEDC-71A2-4B9A-B72D-7E36B9128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0" y="2069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Line 649">
              <a:extLst>
                <a:ext uri="{FF2B5EF4-FFF2-40B4-BE49-F238E27FC236}">
                  <a16:creationId xmlns:a16="http://schemas.microsoft.com/office/drawing/2014/main" id="{AE90B211-6C0E-4284-9B83-692FD0277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7" y="2069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Line 651">
              <a:extLst>
                <a:ext uri="{FF2B5EF4-FFF2-40B4-BE49-F238E27FC236}">
                  <a16:creationId xmlns:a16="http://schemas.microsoft.com/office/drawing/2014/main" id="{45BF6CA2-4CDA-4EA1-BF27-C2205036A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5" y="2069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Line 653">
              <a:extLst>
                <a:ext uri="{FF2B5EF4-FFF2-40B4-BE49-F238E27FC236}">
                  <a16:creationId xmlns:a16="http://schemas.microsoft.com/office/drawing/2014/main" id="{95B14C1E-FE5C-4685-9880-41D7AC67F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1" y="2069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Line 655">
              <a:extLst>
                <a:ext uri="{FF2B5EF4-FFF2-40B4-BE49-F238E27FC236}">
                  <a16:creationId xmlns:a16="http://schemas.microsoft.com/office/drawing/2014/main" id="{EBAF7106-81C8-46BF-A69A-460CC459B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8" y="2069"/>
              <a:ext cx="25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Line 657">
              <a:extLst>
                <a:ext uri="{FF2B5EF4-FFF2-40B4-BE49-F238E27FC236}">
                  <a16:creationId xmlns:a16="http://schemas.microsoft.com/office/drawing/2014/main" id="{22789DBD-43C3-440E-A481-6867DC0FD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5" y="2069"/>
              <a:ext cx="25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Line 659">
              <a:extLst>
                <a:ext uri="{FF2B5EF4-FFF2-40B4-BE49-F238E27FC236}">
                  <a16:creationId xmlns:a16="http://schemas.microsoft.com/office/drawing/2014/main" id="{77EDB729-9F1F-414B-9169-051CB5003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" y="2069"/>
              <a:ext cx="255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Line 661">
              <a:extLst>
                <a:ext uri="{FF2B5EF4-FFF2-40B4-BE49-F238E27FC236}">
                  <a16:creationId xmlns:a16="http://schemas.microsoft.com/office/drawing/2014/main" id="{ED3CA47A-A704-47EE-921E-10772F46F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8" y="2069"/>
              <a:ext cx="259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Line 663">
              <a:extLst>
                <a:ext uri="{FF2B5EF4-FFF2-40B4-BE49-F238E27FC236}">
                  <a16:creationId xmlns:a16="http://schemas.microsoft.com/office/drawing/2014/main" id="{D689CB15-42F3-4593-BECB-7ABDDE23E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7" y="2069"/>
              <a:ext cx="2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lnSpc>
                  <a:spcPct val="100000"/>
                </a:lnSpc>
                <a:buFontTx/>
                <a:buNone/>
              </a:pPr>
              <a:endParaRPr lang="de-DE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2BC04E33-E1CC-4623-8900-4A8F6BCB0812}"/>
              </a:ext>
            </a:extLst>
          </p:cNvPr>
          <p:cNvGrpSpPr/>
          <p:nvPr/>
        </p:nvGrpSpPr>
        <p:grpSpPr>
          <a:xfrm>
            <a:off x="1241497" y="5152491"/>
            <a:ext cx="7095011" cy="943143"/>
            <a:chOff x="1366870" y="4847694"/>
            <a:chExt cx="7095011" cy="943143"/>
          </a:xfrm>
          <a:gradFill flip="none" rotWithShape="1">
            <a:gsLst>
              <a:gs pos="35000">
                <a:srgbClr val="999999"/>
              </a:gs>
              <a:gs pos="72000">
                <a:srgbClr val="999999">
                  <a:alpha val="0"/>
                </a:srgbClr>
              </a:gs>
            </a:gsLst>
            <a:lin ang="0" scaled="1"/>
            <a:tileRect/>
          </a:gradFill>
        </p:grpSpPr>
        <p:sp>
          <p:nvSpPr>
            <p:cNvPr id="396" name="Rectangle 108">
              <a:extLst>
                <a:ext uri="{FF2B5EF4-FFF2-40B4-BE49-F238E27FC236}">
                  <a16:creationId xmlns:a16="http://schemas.microsoft.com/office/drawing/2014/main" id="{7C557A73-9A6B-4F1E-8D8A-829BEF40E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532" y="5309394"/>
              <a:ext cx="472069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Es</a:t>
              </a:r>
            </a:p>
          </p:txBody>
        </p:sp>
        <p:sp>
          <p:nvSpPr>
            <p:cNvPr id="397" name="Rectangle 107">
              <a:extLst>
                <a:ext uri="{FF2B5EF4-FFF2-40B4-BE49-F238E27FC236}">
                  <a16:creationId xmlns:a16="http://schemas.microsoft.com/office/drawing/2014/main" id="{86C200C3-60D5-4AF3-BC14-E24E4284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775" y="5309394"/>
              <a:ext cx="475757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Cf</a:t>
              </a:r>
            </a:p>
          </p:txBody>
        </p:sp>
        <p:sp>
          <p:nvSpPr>
            <p:cNvPr id="398" name="Rectangle 106">
              <a:extLst>
                <a:ext uri="{FF2B5EF4-FFF2-40B4-BE49-F238E27FC236}">
                  <a16:creationId xmlns:a16="http://schemas.microsoft.com/office/drawing/2014/main" id="{EBBB24C5-D7DE-475B-9C8A-B4B608617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862" y="5309394"/>
              <a:ext cx="473913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Bk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9" name="Rectangle 105">
              <a:extLst>
                <a:ext uri="{FF2B5EF4-FFF2-40B4-BE49-F238E27FC236}">
                  <a16:creationId xmlns:a16="http://schemas.microsoft.com/office/drawing/2014/main" id="{5EDEEEF5-52C5-46EF-A8CC-A24F786B2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105" y="5309394"/>
              <a:ext cx="475757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Cm</a:t>
              </a:r>
            </a:p>
          </p:txBody>
        </p:sp>
        <p:sp>
          <p:nvSpPr>
            <p:cNvPr id="400" name="Rectangle 104">
              <a:extLst>
                <a:ext uri="{FF2B5EF4-FFF2-40B4-BE49-F238E27FC236}">
                  <a16:creationId xmlns:a16="http://schemas.microsoft.com/office/drawing/2014/main" id="{FDD3FBDE-9EE0-4A6F-BC9C-D333FF888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348" y="5309394"/>
              <a:ext cx="475757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Am</a:t>
              </a:r>
            </a:p>
          </p:txBody>
        </p:sp>
        <p:sp>
          <p:nvSpPr>
            <p:cNvPr id="401" name="Rectangle 103">
              <a:extLst>
                <a:ext uri="{FF2B5EF4-FFF2-40B4-BE49-F238E27FC236}">
                  <a16:creationId xmlns:a16="http://schemas.microsoft.com/office/drawing/2014/main" id="{38609B53-5F14-4616-9080-D62C43514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279" y="5309394"/>
              <a:ext cx="472069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Pu</a:t>
              </a:r>
            </a:p>
          </p:txBody>
        </p:sp>
        <p:sp>
          <p:nvSpPr>
            <p:cNvPr id="402" name="Rectangle 102">
              <a:extLst>
                <a:ext uri="{FF2B5EF4-FFF2-40B4-BE49-F238E27FC236}">
                  <a16:creationId xmlns:a16="http://schemas.microsoft.com/office/drawing/2014/main" id="{47899A64-7408-4F0A-9375-0FCC8624E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366" y="5309394"/>
              <a:ext cx="473913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Np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3" name="Rectangle 101">
              <a:extLst>
                <a:ext uri="{FF2B5EF4-FFF2-40B4-BE49-F238E27FC236}">
                  <a16:creationId xmlns:a16="http://schemas.microsoft.com/office/drawing/2014/main" id="{E948110F-00E0-467B-AF71-640996717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453" y="5309394"/>
              <a:ext cx="473913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404" name="Rectangle 100">
              <a:extLst>
                <a:ext uri="{FF2B5EF4-FFF2-40B4-BE49-F238E27FC236}">
                  <a16:creationId xmlns:a16="http://schemas.microsoft.com/office/drawing/2014/main" id="{EFB4D633-1ADB-4BB0-8D44-AB41CD1AC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696" y="5309394"/>
              <a:ext cx="475757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Pa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5" name="Rectangle 99">
              <a:extLst>
                <a:ext uri="{FF2B5EF4-FFF2-40B4-BE49-F238E27FC236}">
                  <a16:creationId xmlns:a16="http://schemas.microsoft.com/office/drawing/2014/main" id="{E410B5EA-91BB-4564-8C82-E9E7A5791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471" y="5309394"/>
              <a:ext cx="470225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Th</a:t>
              </a:r>
            </a:p>
          </p:txBody>
        </p:sp>
        <p:sp>
          <p:nvSpPr>
            <p:cNvPr id="406" name="Rectangle 98">
              <a:extLst>
                <a:ext uri="{FF2B5EF4-FFF2-40B4-BE49-F238E27FC236}">
                  <a16:creationId xmlns:a16="http://schemas.microsoft.com/office/drawing/2014/main" id="{BE53BED9-E451-4727-8765-E44378117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870" y="5309394"/>
              <a:ext cx="477601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Ac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7" name="Rectangle 90">
              <a:extLst>
                <a:ext uri="{FF2B5EF4-FFF2-40B4-BE49-F238E27FC236}">
                  <a16:creationId xmlns:a16="http://schemas.microsoft.com/office/drawing/2014/main" id="{A8460916-AC10-4A69-B68C-56877DB6F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532" y="4847694"/>
              <a:ext cx="472069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Ho</a:t>
              </a:r>
            </a:p>
          </p:txBody>
        </p:sp>
        <p:sp>
          <p:nvSpPr>
            <p:cNvPr id="408" name="Rectangle 89">
              <a:extLst>
                <a:ext uri="{FF2B5EF4-FFF2-40B4-BE49-F238E27FC236}">
                  <a16:creationId xmlns:a16="http://schemas.microsoft.com/office/drawing/2014/main" id="{194CFDB3-CDFA-4409-BBBE-BBA18C735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775" y="4847694"/>
              <a:ext cx="475757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Dy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9" name="Rectangle 88">
              <a:extLst>
                <a:ext uri="{FF2B5EF4-FFF2-40B4-BE49-F238E27FC236}">
                  <a16:creationId xmlns:a16="http://schemas.microsoft.com/office/drawing/2014/main" id="{551EBCDD-1D30-4B7A-A24E-F80C64618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862" y="4847694"/>
              <a:ext cx="473913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Tb</a:t>
              </a:r>
            </a:p>
          </p:txBody>
        </p:sp>
        <p:sp>
          <p:nvSpPr>
            <p:cNvPr id="410" name="Rectangle 87">
              <a:extLst>
                <a:ext uri="{FF2B5EF4-FFF2-40B4-BE49-F238E27FC236}">
                  <a16:creationId xmlns:a16="http://schemas.microsoft.com/office/drawing/2014/main" id="{40EB2E35-128D-44F8-9D40-B6FE059FE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105" y="4847694"/>
              <a:ext cx="475757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Gd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1" name="Rectangle 86">
              <a:extLst>
                <a:ext uri="{FF2B5EF4-FFF2-40B4-BE49-F238E27FC236}">
                  <a16:creationId xmlns:a16="http://schemas.microsoft.com/office/drawing/2014/main" id="{45AD862D-FB0C-4308-BC8C-7C9626DC8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348" y="4847694"/>
              <a:ext cx="475757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Eu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2" name="Rectangle 85">
              <a:extLst>
                <a:ext uri="{FF2B5EF4-FFF2-40B4-BE49-F238E27FC236}">
                  <a16:creationId xmlns:a16="http://schemas.microsoft.com/office/drawing/2014/main" id="{BFCA8008-1290-40A9-B3E0-3B90B781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279" y="4847694"/>
              <a:ext cx="472069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Sm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3" name="Rectangle 84">
              <a:extLst>
                <a:ext uri="{FF2B5EF4-FFF2-40B4-BE49-F238E27FC236}">
                  <a16:creationId xmlns:a16="http://schemas.microsoft.com/office/drawing/2014/main" id="{D79CC894-B843-4D86-AA89-1D6808671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366" y="4847694"/>
              <a:ext cx="591930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Pm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4" name="Rectangle 83">
              <a:extLst>
                <a:ext uri="{FF2B5EF4-FFF2-40B4-BE49-F238E27FC236}">
                  <a16:creationId xmlns:a16="http://schemas.microsoft.com/office/drawing/2014/main" id="{EF0FA706-2383-405E-A8BA-E5F5AF25D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453" y="4847694"/>
              <a:ext cx="473913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Nd</a:t>
              </a:r>
            </a:p>
          </p:txBody>
        </p:sp>
        <p:sp>
          <p:nvSpPr>
            <p:cNvPr id="415" name="Rectangle 82">
              <a:extLst>
                <a:ext uri="{FF2B5EF4-FFF2-40B4-BE49-F238E27FC236}">
                  <a16:creationId xmlns:a16="http://schemas.microsoft.com/office/drawing/2014/main" id="{2C217758-334B-44F3-837C-5FF12210E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696" y="4847694"/>
              <a:ext cx="475757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Pr</a:t>
              </a:r>
            </a:p>
          </p:txBody>
        </p:sp>
        <p:sp>
          <p:nvSpPr>
            <p:cNvPr id="416" name="Rectangle 81">
              <a:extLst>
                <a:ext uri="{FF2B5EF4-FFF2-40B4-BE49-F238E27FC236}">
                  <a16:creationId xmlns:a16="http://schemas.microsoft.com/office/drawing/2014/main" id="{60DEC8F4-96A6-4842-86C1-E3F9D031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471" y="4847694"/>
              <a:ext cx="470225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Ce</a:t>
              </a:r>
            </a:p>
          </p:txBody>
        </p:sp>
        <p:sp>
          <p:nvSpPr>
            <p:cNvPr id="417" name="Rectangle 80">
              <a:extLst>
                <a:ext uri="{FF2B5EF4-FFF2-40B4-BE49-F238E27FC236}">
                  <a16:creationId xmlns:a16="http://schemas.microsoft.com/office/drawing/2014/main" id="{BC079FEC-8295-41A1-B075-FD2D45662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870" y="4847694"/>
              <a:ext cx="477601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La</a:t>
              </a:r>
            </a:p>
          </p:txBody>
        </p:sp>
        <p:sp>
          <p:nvSpPr>
            <p:cNvPr id="418" name="Rectangle 108">
              <a:extLst>
                <a:ext uri="{FF2B5EF4-FFF2-40B4-BE49-F238E27FC236}">
                  <a16:creationId xmlns:a16="http://schemas.microsoft.com/office/drawing/2014/main" id="{E57ADEC7-D5D0-4A3B-BB9B-21EA6C225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810" y="5316020"/>
              <a:ext cx="472069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Md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19" name="Rectangle 107">
              <a:extLst>
                <a:ext uri="{FF2B5EF4-FFF2-40B4-BE49-F238E27FC236}">
                  <a16:creationId xmlns:a16="http://schemas.microsoft.com/office/drawing/2014/main" id="{F9F3133A-0867-4FAE-BDF8-E19D5E92D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053" y="5316020"/>
              <a:ext cx="475757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Fm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0" name="Rectangle 90">
              <a:extLst>
                <a:ext uri="{FF2B5EF4-FFF2-40B4-BE49-F238E27FC236}">
                  <a16:creationId xmlns:a16="http://schemas.microsoft.com/office/drawing/2014/main" id="{D90E0B7A-42B4-4D89-BA79-B2609DE14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5810" y="4854320"/>
              <a:ext cx="472069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Tm</a:t>
              </a:r>
            </a:p>
          </p:txBody>
        </p:sp>
        <p:sp>
          <p:nvSpPr>
            <p:cNvPr id="421" name="Rectangle 89">
              <a:extLst>
                <a:ext uri="{FF2B5EF4-FFF2-40B4-BE49-F238E27FC236}">
                  <a16:creationId xmlns:a16="http://schemas.microsoft.com/office/drawing/2014/main" id="{D99F0400-CBC9-4180-8D1C-FAF131431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053" y="4854320"/>
              <a:ext cx="475757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Er</a:t>
              </a:r>
            </a:p>
          </p:txBody>
        </p:sp>
        <p:sp>
          <p:nvSpPr>
            <p:cNvPr id="422" name="Rectangle 108">
              <a:extLst>
                <a:ext uri="{FF2B5EF4-FFF2-40B4-BE49-F238E27FC236}">
                  <a16:creationId xmlns:a16="http://schemas.microsoft.com/office/drawing/2014/main" id="{44881B2B-D38B-4CAF-A5E4-7301986B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812" y="5316020"/>
              <a:ext cx="472069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Lr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3" name="Rectangle 107">
              <a:extLst>
                <a:ext uri="{FF2B5EF4-FFF2-40B4-BE49-F238E27FC236}">
                  <a16:creationId xmlns:a16="http://schemas.microsoft.com/office/drawing/2014/main" id="{D5241694-3549-41E8-A47F-B94BA350F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4055" y="5316020"/>
              <a:ext cx="475757" cy="47481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No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4" name="Rectangle 90">
              <a:extLst>
                <a:ext uri="{FF2B5EF4-FFF2-40B4-BE49-F238E27FC236}">
                  <a16:creationId xmlns:a16="http://schemas.microsoft.com/office/drawing/2014/main" id="{4B07E4F3-FE49-4FF0-B85D-34C2AEB89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812" y="4851831"/>
              <a:ext cx="472069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Lu</a:t>
              </a:r>
            </a:p>
          </p:txBody>
        </p:sp>
        <p:sp>
          <p:nvSpPr>
            <p:cNvPr id="425" name="Rectangle 89">
              <a:extLst>
                <a:ext uri="{FF2B5EF4-FFF2-40B4-BE49-F238E27FC236}">
                  <a16:creationId xmlns:a16="http://schemas.microsoft.com/office/drawing/2014/main" id="{07CFDF6C-5D5E-4778-BBBF-B71EEC612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4055" y="4851831"/>
              <a:ext cx="475757" cy="4669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de-DE" altLang="de-DE" sz="1400" b="1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Yb</a:t>
              </a:r>
              <a:endParaRPr lang="de-DE" altLang="de-DE" sz="1400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6" name="Textfeld 425">
            <a:extLst>
              <a:ext uri="{FF2B5EF4-FFF2-40B4-BE49-F238E27FC236}">
                <a16:creationId xmlns:a16="http://schemas.microsoft.com/office/drawing/2014/main" id="{7B2EDB6A-0709-4A3D-93B6-426D6B00B850}"/>
              </a:ext>
            </a:extLst>
          </p:cNvPr>
          <p:cNvSpPr txBox="1"/>
          <p:nvPr/>
        </p:nvSpPr>
        <p:spPr>
          <a:xfrm>
            <a:off x="5429762" y="5704627"/>
            <a:ext cx="3814249" cy="33855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NASA (Hubble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telescope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9" name="Inhaltsplatzhalter 2">
            <a:extLst>
              <a:ext uri="{FF2B5EF4-FFF2-40B4-BE49-F238E27FC236}">
                <a16:creationId xmlns:a16="http://schemas.microsoft.com/office/drawing/2014/main" id="{6D257318-56BB-4DDB-BEA8-251E505BCE99}"/>
              </a:ext>
            </a:extLst>
          </p:cNvPr>
          <p:cNvSpPr txBox="1">
            <a:spLocks/>
          </p:cNvSpPr>
          <p:nvPr/>
        </p:nvSpPr>
        <p:spPr bwMode="auto">
          <a:xfrm>
            <a:off x="349135" y="1447800"/>
            <a:ext cx="841386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How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do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you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navigate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  <p:pic>
        <p:nvPicPr>
          <p:cNvPr id="216" name="Grafik 215">
            <a:extLst>
              <a:ext uri="{FF2B5EF4-FFF2-40B4-BE49-F238E27FC236}">
                <a16:creationId xmlns:a16="http://schemas.microsoft.com/office/drawing/2014/main" id="{EF8547DC-7736-40B2-8C3B-E77DAAA474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2833">
            <a:off x="5184877" y="1186404"/>
            <a:ext cx="1782868" cy="1744110"/>
          </a:xfrm>
          <a:prstGeom prst="rect">
            <a:avLst/>
          </a:prstGeom>
        </p:spPr>
      </p:pic>
      <p:sp>
        <p:nvSpPr>
          <p:cNvPr id="430" name="Rechteck 429">
            <a:extLst>
              <a:ext uri="{FF2B5EF4-FFF2-40B4-BE49-F238E27FC236}">
                <a16:creationId xmlns:a16="http://schemas.microsoft.com/office/drawing/2014/main" id="{718C6C38-7677-4C3C-A4B3-5164F32B9CA4}"/>
              </a:ext>
            </a:extLst>
          </p:cNvPr>
          <p:cNvSpPr/>
          <p:nvPr/>
        </p:nvSpPr>
        <p:spPr bwMode="auto">
          <a:xfrm rot="1714167">
            <a:off x="5724149" y="1423185"/>
            <a:ext cx="495210" cy="421966"/>
          </a:xfrm>
          <a:prstGeom prst="rect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1" name="Picture 3" descr="I:\DATA\GTTLOGOS\GTT_SOL2.WMF">
            <a:extLst>
              <a:ext uri="{FF2B5EF4-FFF2-40B4-BE49-F238E27FC236}">
                <a16:creationId xmlns:a16="http://schemas.microsoft.com/office/drawing/2014/main" id="{D0217C26-C3DA-427D-997B-00BA1AA4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52" y="1457415"/>
            <a:ext cx="1825771" cy="144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8CCAB-77CB-4A32-9EBA-2F715289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1A0B-4675-4A1D-8E7B-40E95C658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FToxid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dominant </a:t>
            </a:r>
            <a:r>
              <a:rPr lang="de-DE" dirty="0" err="1"/>
              <a:t>thermochemical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slags</a:t>
            </a:r>
            <a:r>
              <a:rPr lang="de-DE" dirty="0"/>
              <a:t>/</a:t>
            </a:r>
            <a:r>
              <a:rPr lang="de-DE" dirty="0" err="1"/>
              <a:t>oxides</a:t>
            </a:r>
            <a:r>
              <a:rPr lang="de-DE" dirty="0"/>
              <a:t>. </a:t>
            </a:r>
          </a:p>
          <a:p>
            <a:r>
              <a:rPr lang="de-DE" dirty="0" err="1"/>
              <a:t>GTOx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slags</a:t>
            </a:r>
            <a:r>
              <a:rPr lang="de-DE" dirty="0"/>
              <a:t>/</a:t>
            </a:r>
            <a:r>
              <a:rPr lang="de-DE" dirty="0" err="1"/>
              <a:t>oxides</a:t>
            </a:r>
            <a:r>
              <a:rPr lang="de-DE" dirty="0"/>
              <a:t> and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in a </a:t>
            </a:r>
            <a:r>
              <a:rPr lang="de-DE" dirty="0" err="1"/>
              <a:t>gasification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,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FZ Jülich.</a:t>
            </a:r>
          </a:p>
          <a:p>
            <a:r>
              <a:rPr lang="de-DE" dirty="0" err="1"/>
              <a:t>GTOx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biomass</a:t>
            </a:r>
            <a:r>
              <a:rPr lang="de-DE" dirty="0"/>
              <a:t>/</a:t>
            </a:r>
            <a:r>
              <a:rPr lang="de-DE" dirty="0" err="1"/>
              <a:t>coal</a:t>
            </a:r>
            <a:r>
              <a:rPr lang="de-DE" dirty="0"/>
              <a:t> </a:t>
            </a:r>
            <a:r>
              <a:rPr lang="de-DE" dirty="0" err="1"/>
              <a:t>combustion</a:t>
            </a:r>
            <a:r>
              <a:rPr lang="de-DE" dirty="0"/>
              <a:t> and </a:t>
            </a:r>
            <a:r>
              <a:rPr lang="de-DE" dirty="0" err="1"/>
              <a:t>gasification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metallurgy</a:t>
            </a:r>
            <a:r>
              <a:rPr lang="de-DE" dirty="0"/>
              <a:t>.</a:t>
            </a:r>
          </a:p>
          <a:p>
            <a:r>
              <a:rPr lang="de-DE" dirty="0" err="1"/>
              <a:t>Recently</a:t>
            </a:r>
            <a:r>
              <a:rPr lang="de-DE" dirty="0"/>
              <a:t>,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in </a:t>
            </a:r>
            <a:r>
              <a:rPr lang="de-DE" dirty="0" err="1"/>
              <a:t>vanadium</a:t>
            </a:r>
            <a:r>
              <a:rPr lang="de-DE" dirty="0"/>
              <a:t> </a:t>
            </a:r>
            <a:r>
              <a:rPr lang="de-DE" dirty="0" err="1"/>
              <a:t>oxide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55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388EC-1B1E-4D96-B2E8-D2B86A73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Thermochemistry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slags</a:t>
            </a:r>
            <a:endParaRPr lang="de-D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F5A4695-15C7-4D2D-A02E-48D146766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36" y="1371600"/>
            <a:ext cx="3732646" cy="410527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74B2149-E109-4097-A085-B4FDC6FD051B}"/>
              </a:ext>
            </a:extLst>
          </p:cNvPr>
          <p:cNvSpPr txBox="1"/>
          <p:nvPr/>
        </p:nvSpPr>
        <p:spPr>
          <a:xfrm>
            <a:off x="1790000" y="1552575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“ SiO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4CEC87-9CDB-45A6-B837-4521F4323AFF}"/>
              </a:ext>
            </a:extLst>
          </p:cNvPr>
          <p:cNvSpPr txBox="1"/>
          <p:nvPr/>
        </p:nvSpPr>
        <p:spPr>
          <a:xfrm>
            <a:off x="1790000" y="4667250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“Solvent“ SiO</a:t>
            </a:r>
            <a:r>
              <a:rPr lang="de-D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47F73A1-121F-4BD2-B7CC-363465603D01}"/>
              </a:ext>
            </a:extLst>
          </p:cNvPr>
          <p:cNvCxnSpPr/>
          <p:nvPr/>
        </p:nvCxnSpPr>
        <p:spPr bwMode="auto">
          <a:xfrm>
            <a:off x="2555594" y="2171700"/>
            <a:ext cx="0" cy="2200275"/>
          </a:xfrm>
          <a:prstGeom prst="straightConnector1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D32743FA-E4A8-4A36-BCB9-3F2F52822EEA}"/>
              </a:ext>
            </a:extLst>
          </p:cNvPr>
          <p:cNvSpPr txBox="1"/>
          <p:nvPr/>
        </p:nvSpPr>
        <p:spPr>
          <a:xfrm>
            <a:off x="1752600" y="5553075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slags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-range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2327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43ACA-A72F-42F6-AD3E-29CF4715B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Thermochemistry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slags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4A741-F5BD-49D4-A30C-E04D0EAD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Thermochemical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to </a:t>
            </a:r>
            <a:r>
              <a:rPr lang="de-DE" dirty="0" err="1"/>
              <a:t>consider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-range </a:t>
            </a:r>
            <a:r>
              <a:rPr lang="de-DE" dirty="0" err="1"/>
              <a:t>ordering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slag</a:t>
            </a:r>
            <a:r>
              <a:rPr lang="de-DE" dirty="0"/>
              <a:t>.</a:t>
            </a:r>
          </a:p>
          <a:p>
            <a:r>
              <a:rPr lang="de-DE" dirty="0" err="1"/>
              <a:t>FToxid</a:t>
            </a:r>
            <a:r>
              <a:rPr lang="de-DE" dirty="0"/>
              <a:t>: </a:t>
            </a:r>
            <a:r>
              <a:rPr lang="de-DE" dirty="0" err="1"/>
              <a:t>quasichemical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	Mg-O-</a:t>
            </a:r>
            <a:r>
              <a:rPr lang="de-DE" dirty="0" err="1"/>
              <a:t>Mg</a:t>
            </a:r>
            <a:r>
              <a:rPr lang="de-DE" baseline="-25000" dirty="0" err="1"/>
              <a:t>bond</a:t>
            </a:r>
            <a:r>
              <a:rPr lang="de-DE" dirty="0"/>
              <a:t> + Si-O-</a:t>
            </a:r>
            <a:r>
              <a:rPr lang="de-DE" dirty="0" err="1"/>
              <a:t>Si</a:t>
            </a:r>
            <a:r>
              <a:rPr lang="de-DE" baseline="-25000" dirty="0" err="1"/>
              <a:t>bond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2 Mg-O-</a:t>
            </a:r>
            <a:r>
              <a:rPr lang="de-DE" dirty="0" err="1">
                <a:sym typeface="Wingdings" panose="05000000000000000000" pitchFamily="2" charset="2"/>
              </a:rPr>
              <a:t>Si</a:t>
            </a:r>
            <a:r>
              <a:rPr lang="de-DE" baseline="-25000" dirty="0" err="1">
                <a:sym typeface="Wingdings" panose="05000000000000000000" pitchFamily="2" charset="2"/>
              </a:rPr>
              <a:t>bond</a:t>
            </a:r>
            <a:endParaRPr lang="de-DE" dirty="0"/>
          </a:p>
          <a:p>
            <a:r>
              <a:rPr lang="de-DE" dirty="0" err="1"/>
              <a:t>GTOx</a:t>
            </a:r>
            <a:r>
              <a:rPr lang="de-DE" dirty="0"/>
              <a:t>: </a:t>
            </a:r>
            <a:r>
              <a:rPr lang="de-DE" dirty="0" err="1"/>
              <a:t>associate</a:t>
            </a:r>
            <a:r>
              <a:rPr lang="de-DE" dirty="0"/>
              <a:t> </a:t>
            </a:r>
            <a:r>
              <a:rPr lang="de-DE" dirty="0" err="1"/>
              <a:t>species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MgO + SiO</a:t>
            </a:r>
            <a:r>
              <a:rPr lang="de-DE" baseline="-25000" dirty="0"/>
              <a:t>2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MgSiO</a:t>
            </a:r>
            <a:r>
              <a:rPr lang="de-DE" baseline="-25000" dirty="0">
                <a:sym typeface="Wingdings" panose="05000000000000000000" pitchFamily="2" charset="2"/>
              </a:rPr>
              <a:t>3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351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ADF4B-1413-4575-A123-5BD21FFFF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Thermochemistry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slags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E96908-814E-4BB8-894E-4447D8440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1200199"/>
            <a:ext cx="3905250" cy="3076575"/>
          </a:xfrm>
          <a:prstGeom prst="rect">
            <a:avLst/>
          </a:prstGeom>
          <a:solidFill>
            <a:srgbClr val="FF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C302CF9-2862-4651-A616-629E2192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5635"/>
            <a:ext cx="374808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69">
            <a:extLst>
              <a:ext uri="{FF2B5EF4-FFF2-40B4-BE49-F238E27FC236}">
                <a16:creationId xmlns:a16="http://schemas.microsoft.com/office/drawing/2014/main" id="{0607D73E-EBCF-41AE-8D8A-E8A67BDB0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12" y="4385510"/>
            <a:ext cx="309562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sz="5400"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9pPr>
          </a:lstStyle>
          <a:p>
            <a:pPr eaLnBrk="1" hangingPunct="1">
              <a:buNone/>
            </a:pPr>
            <a:r>
              <a:rPr lang="en-US" altLang="de-DE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T.B. </a:t>
            </a:r>
            <a:r>
              <a:rPr lang="en-US" altLang="de-DE" sz="1200" b="1" i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Massalski</a:t>
            </a:r>
            <a:r>
              <a:rPr lang="en-US" altLang="de-DE" sz="1200" b="1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 (ed), Binary Alloy Phase Diagrams, Second Edition, ASM International, Metals Park, OH 1990.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36AA7A8-81A2-420A-96E6-79E0BF08D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87" y="1203774"/>
            <a:ext cx="3905250" cy="3076575"/>
          </a:xfrm>
          <a:prstGeom prst="rect">
            <a:avLst/>
          </a:prstGeom>
          <a:solidFill>
            <a:srgbClr val="FF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ble">
            <a:extLst>
              <a:ext uri="{FF2B5EF4-FFF2-40B4-BE49-F238E27FC236}">
                <a16:creationId xmlns:a16="http://schemas.microsoft.com/office/drawing/2014/main" id="{DEAB01CA-F19D-4550-994E-7EFE9CE37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318" y="3673960"/>
            <a:ext cx="4732338" cy="23749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7D54D15-4718-4116-8F5B-BD1685D5B9A5}"/>
              </a:ext>
            </a:extLst>
          </p:cNvPr>
          <p:cNvSpPr/>
          <p:nvPr/>
        </p:nvSpPr>
        <p:spPr>
          <a:xfrm>
            <a:off x="3549967" y="6059020"/>
            <a:ext cx="55330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Y. Yang, H. Mao,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Selleby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CALPHAD, 51 144-160 (2015).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A9A2B0DF-934D-459F-AD4B-20B1EC3C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6" y="1203774"/>
            <a:ext cx="4264108" cy="3357646"/>
          </a:xfrm>
          <a:prstGeom prst="rect">
            <a:avLst/>
          </a:prstGeom>
          <a:solidFill>
            <a:srgbClr val="FF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1A8E3-BC65-40C4-AE73-F23C1700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</a:t>
            </a:r>
            <a:r>
              <a:rPr lang="de-DE" baseline="-25000" dirty="0"/>
              <a:t>2</a:t>
            </a:r>
            <a:r>
              <a:rPr lang="de-DE" dirty="0"/>
              <a:t>O</a:t>
            </a:r>
            <a:r>
              <a:rPr lang="de-DE" baseline="-25000" dirty="0"/>
              <a:t>3</a:t>
            </a:r>
            <a:r>
              <a:rPr lang="de-DE" dirty="0"/>
              <a:t> – </a:t>
            </a:r>
            <a:r>
              <a:rPr lang="de-DE" dirty="0" err="1"/>
              <a:t>V</a:t>
            </a:r>
            <a:r>
              <a:rPr lang="de-DE" baseline="-25000" dirty="0" err="1"/>
              <a:t>x</a:t>
            </a:r>
            <a:r>
              <a:rPr lang="de-DE" dirty="0" err="1"/>
              <a:t>O</a:t>
            </a:r>
            <a:r>
              <a:rPr lang="de-DE" baseline="-25000" dirty="0" err="1"/>
              <a:t>y</a:t>
            </a:r>
            <a:r>
              <a:rPr lang="de-DE" dirty="0"/>
              <a:t> </a:t>
            </a:r>
            <a:endParaRPr lang="de-DE" baseline="-25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0911B6-6C75-4AD4-8763-974AF720A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87" y="1203774"/>
            <a:ext cx="3905250" cy="3076575"/>
          </a:xfrm>
          <a:prstGeom prst="rect">
            <a:avLst/>
          </a:prstGeom>
          <a:solidFill>
            <a:srgbClr val="FF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294461-F33E-46F5-8D5A-A1492844BF4A}"/>
              </a:ext>
            </a:extLst>
          </p:cNvPr>
          <p:cNvSpPr txBox="1"/>
          <p:nvPr/>
        </p:nvSpPr>
        <p:spPr>
          <a:xfrm>
            <a:off x="2722073" y="5361839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Oxidizing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: 180-Grad 6">
            <a:extLst>
              <a:ext uri="{FF2B5EF4-FFF2-40B4-BE49-F238E27FC236}">
                <a16:creationId xmlns:a16="http://schemas.microsoft.com/office/drawing/2014/main" id="{D6336F6F-6B5D-437B-BBCF-43C7B1536015}"/>
              </a:ext>
            </a:extLst>
          </p:cNvPr>
          <p:cNvSpPr/>
          <p:nvPr/>
        </p:nvSpPr>
        <p:spPr bwMode="auto">
          <a:xfrm rot="10800000">
            <a:off x="288758" y="4199489"/>
            <a:ext cx="7440328" cy="1635340"/>
          </a:xfrm>
          <a:prstGeom prst="utur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B05FB7A-324F-499A-BA63-FF8A483CB6F5}"/>
              </a:ext>
            </a:extLst>
          </p:cNvPr>
          <p:cNvSpPr/>
          <p:nvPr/>
        </p:nvSpPr>
        <p:spPr bwMode="auto">
          <a:xfrm>
            <a:off x="7228573" y="3080084"/>
            <a:ext cx="596766" cy="94327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1A8E3-BC65-40C4-AE73-F23C1700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</a:t>
            </a:r>
            <a:r>
              <a:rPr lang="de-DE" baseline="-25000" dirty="0"/>
              <a:t>2</a:t>
            </a:r>
            <a:r>
              <a:rPr lang="de-DE" dirty="0"/>
              <a:t>O</a:t>
            </a:r>
            <a:r>
              <a:rPr lang="de-DE" baseline="-25000" dirty="0"/>
              <a:t>3</a:t>
            </a:r>
            <a:r>
              <a:rPr lang="de-DE" dirty="0"/>
              <a:t> – </a:t>
            </a:r>
            <a:r>
              <a:rPr lang="de-DE" dirty="0" err="1"/>
              <a:t>V</a:t>
            </a:r>
            <a:r>
              <a:rPr lang="de-DE" baseline="-25000" dirty="0" err="1"/>
              <a:t>x</a:t>
            </a:r>
            <a:r>
              <a:rPr lang="de-DE" dirty="0" err="1"/>
              <a:t>O</a:t>
            </a:r>
            <a:r>
              <a:rPr lang="de-DE" baseline="-25000" dirty="0" err="1"/>
              <a:t>y</a:t>
            </a:r>
            <a:r>
              <a:rPr lang="de-DE" dirty="0"/>
              <a:t> </a:t>
            </a:r>
            <a:endParaRPr lang="de-DE" baseline="-25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0911B6-6C75-4AD4-8763-974AF720A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87" y="1203774"/>
            <a:ext cx="3905250" cy="3076575"/>
          </a:xfrm>
          <a:prstGeom prst="rect">
            <a:avLst/>
          </a:prstGeom>
          <a:solidFill>
            <a:srgbClr val="FF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294461-F33E-46F5-8D5A-A1492844BF4A}"/>
              </a:ext>
            </a:extLst>
          </p:cNvPr>
          <p:cNvSpPr txBox="1"/>
          <p:nvPr/>
        </p:nvSpPr>
        <p:spPr>
          <a:xfrm>
            <a:off x="3963732" y="5342588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: 180-Grad 6">
            <a:extLst>
              <a:ext uri="{FF2B5EF4-FFF2-40B4-BE49-F238E27FC236}">
                <a16:creationId xmlns:a16="http://schemas.microsoft.com/office/drawing/2014/main" id="{D6336F6F-6B5D-437B-BBCF-43C7B1536015}"/>
              </a:ext>
            </a:extLst>
          </p:cNvPr>
          <p:cNvSpPr/>
          <p:nvPr/>
        </p:nvSpPr>
        <p:spPr bwMode="auto">
          <a:xfrm rot="10800000">
            <a:off x="3415326" y="4199489"/>
            <a:ext cx="4313760" cy="1635340"/>
          </a:xfrm>
          <a:prstGeom prst="utur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B05FB7A-324F-499A-BA63-FF8A483CB6F5}"/>
              </a:ext>
            </a:extLst>
          </p:cNvPr>
          <p:cNvSpPr/>
          <p:nvPr/>
        </p:nvSpPr>
        <p:spPr bwMode="auto">
          <a:xfrm>
            <a:off x="7228573" y="3080084"/>
            <a:ext cx="596766" cy="943276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pitchFamily="34" charset="0"/>
            </a:endParaRPr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9A9EEEC3-9324-4DEB-A757-28D7EDA20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7432"/>
            <a:ext cx="4313760" cy="3397086"/>
          </a:xfrm>
          <a:prstGeom prst="rect">
            <a:avLst/>
          </a:prstGeom>
          <a:solidFill>
            <a:srgbClr val="FF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4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TT">
  <a:themeElements>
    <a:clrScheme name="gtt.pot 8">
      <a:dk1>
        <a:srgbClr val="000099"/>
      </a:dk1>
      <a:lt1>
        <a:srgbClr val="FFFFFF"/>
      </a:lt1>
      <a:dk2>
        <a:srgbClr val="000099"/>
      </a:dk2>
      <a:lt2>
        <a:srgbClr val="000000"/>
      </a:lt2>
      <a:accent1>
        <a:srgbClr val="DDDDDD"/>
      </a:accent1>
      <a:accent2>
        <a:srgbClr val="FF9900"/>
      </a:accent2>
      <a:accent3>
        <a:srgbClr val="FFFFFF"/>
      </a:accent3>
      <a:accent4>
        <a:srgbClr val="000082"/>
      </a:accent4>
      <a:accent5>
        <a:srgbClr val="EBEBEB"/>
      </a:accent5>
      <a:accent6>
        <a:srgbClr val="E78A00"/>
      </a:accent6>
      <a:hlink>
        <a:srgbClr val="FF0000"/>
      </a:hlink>
      <a:folHlink>
        <a:srgbClr val="969696"/>
      </a:folHlink>
    </a:clrScheme>
    <a:fontScheme name="gtt.pot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lnSpc>
            <a:spcPct val="100000"/>
          </a:lnSpc>
          <a:buNone/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gtt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t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t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t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t.pot 8">
        <a:dk1>
          <a:srgbClr val="000099"/>
        </a:dk1>
        <a:lt1>
          <a:srgbClr val="FFFFFF"/>
        </a:lt1>
        <a:dk2>
          <a:srgbClr val="000099"/>
        </a:dk2>
        <a:lt2>
          <a:srgbClr val="000000"/>
        </a:lt2>
        <a:accent1>
          <a:srgbClr val="DDDDDD"/>
        </a:accent1>
        <a:accent2>
          <a:srgbClr val="FF9900"/>
        </a:accent2>
        <a:accent3>
          <a:srgbClr val="FFFFFF"/>
        </a:accent3>
        <a:accent4>
          <a:srgbClr val="000082"/>
        </a:accent4>
        <a:accent5>
          <a:srgbClr val="EBEBEB"/>
        </a:accent5>
        <a:accent6>
          <a:srgbClr val="E78A00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TT" id="{9CDA53A2-EEF7-41A4-9026-AF77AF92CD1C}" vid="{E22C3782-58F1-46C8-9233-423746A46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GTT</Template>
  <TotalTime>0</TotalTime>
  <Words>771</Words>
  <Application>Microsoft Office PowerPoint</Application>
  <PresentationFormat>Bildschirmpräsentation (4:3)</PresentationFormat>
  <Paragraphs>209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Arial</vt:lpstr>
      <vt:lpstr>Century Schoolbook</vt:lpstr>
      <vt:lpstr>Gill Sans</vt:lpstr>
      <vt:lpstr>Times New Roman</vt:lpstr>
      <vt:lpstr>Wingdings</vt:lpstr>
      <vt:lpstr>GTT</vt:lpstr>
      <vt:lpstr>THERMOCHEMISTRY OF VANADIUM CONTAINING SLAGS</vt:lpstr>
      <vt:lpstr>Motivation</vt:lpstr>
      <vt:lpstr>Motivation</vt:lpstr>
      <vt:lpstr>Motivation</vt:lpstr>
      <vt:lpstr>Thermochemistry of slags</vt:lpstr>
      <vt:lpstr>Thermochemistry of slags</vt:lpstr>
      <vt:lpstr>Thermochemistry of slags</vt:lpstr>
      <vt:lpstr>Al2O3 – VxOy </vt:lpstr>
      <vt:lpstr>Al2O3 – VxOy </vt:lpstr>
      <vt:lpstr>CaO-MgO-V2O5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Case study: Vanadium recovery from LD converter slag</vt:lpstr>
      <vt:lpstr>Conclusion</vt:lpstr>
      <vt:lpstr>Outlook: Viscosity</vt:lpstr>
      <vt:lpstr>Thank you very much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THERMOCHEMISTRY OF VANADIUM CONTAINING SLAGS</dc:title>
  <dc:creator>Moritz to Baben</dc:creator>
  <cp:lastModifiedBy>Moritz to Baben</cp:lastModifiedBy>
  <cp:revision>27</cp:revision>
  <dcterms:created xsi:type="dcterms:W3CDTF">2019-03-31T19:43:11Z</dcterms:created>
  <dcterms:modified xsi:type="dcterms:W3CDTF">2019-04-02T12:48:40Z</dcterms:modified>
</cp:coreProperties>
</file>